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35"/>
  </p:notesMasterIdLst>
  <p:sldIdLst>
    <p:sldId id="269" r:id="rId2"/>
    <p:sldId id="322" r:id="rId3"/>
    <p:sldId id="323" r:id="rId4"/>
    <p:sldId id="257" r:id="rId5"/>
    <p:sldId id="298" r:id="rId6"/>
    <p:sldId id="259" r:id="rId7"/>
    <p:sldId id="278" r:id="rId8"/>
    <p:sldId id="276" r:id="rId9"/>
    <p:sldId id="300" r:id="rId10"/>
    <p:sldId id="307" r:id="rId11"/>
    <p:sldId id="313" r:id="rId12"/>
    <p:sldId id="314" r:id="rId13"/>
    <p:sldId id="318" r:id="rId14"/>
    <p:sldId id="290" r:id="rId15"/>
    <p:sldId id="294" r:id="rId16"/>
    <p:sldId id="315" r:id="rId17"/>
    <p:sldId id="316" r:id="rId18"/>
    <p:sldId id="319" r:id="rId19"/>
    <p:sldId id="317" r:id="rId20"/>
    <p:sldId id="293" r:id="rId21"/>
    <p:sldId id="320" r:id="rId22"/>
    <p:sldId id="263" r:id="rId23"/>
    <p:sldId id="283" r:id="rId24"/>
    <p:sldId id="282" r:id="rId25"/>
    <p:sldId id="284" r:id="rId26"/>
    <p:sldId id="321" r:id="rId27"/>
    <p:sldId id="297" r:id="rId28"/>
    <p:sldId id="281" r:id="rId29"/>
    <p:sldId id="289" r:id="rId30"/>
    <p:sldId id="270" r:id="rId31"/>
    <p:sldId id="287" r:id="rId32"/>
    <p:sldId id="301"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Shi" initials="L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F6173-8C26-55DB-2179-70420B3985E3}" v="7" dt="2018-07-24T23:28:05.741"/>
    <p1510:client id="{520D1EF7-72D0-6DF3-4788-935239DA3353}" v="53" dt="2018-07-26T16:59:52.960"/>
    <p1510:client id="{4BA42960-4984-1422-69F3-4323AE9698F9}" v="5" dt="2018-07-24T23:53:19.597"/>
    <p1510:client id="{5FCD5C60-BA4F-EA7D-C1B2-858E38E4D2C7}" v="100" dt="2018-07-25T20:45:56.709"/>
    <p1510:client id="{9B9D134F-A24A-D54A-3B5B-216BEC3DA854}" v="33" dt="2018-07-25T21:28:42.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87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87313"/>
          </a:xfrm>
          <a:prstGeom prst="rect">
            <a:avLst/>
          </a:prstGeom>
        </p:spPr>
        <p:txBody>
          <a:bodyPr vert="horz" lIns="91440" tIns="45720" rIns="91440" bIns="45720" rtlCol="0"/>
          <a:lstStyle>
            <a:lvl1pPr algn="r">
              <a:defRPr sz="1200"/>
            </a:lvl1pPr>
          </a:lstStyle>
          <a:p>
            <a:fld id="{9FF93E47-B9A6-4D05-A495-27F5385384DB}" type="datetimeFigureOut">
              <a:rPr lang="en-US"/>
              <a:t>8/27/2018</a:t>
            </a:fld>
            <a:endParaRPr lang="en-US"/>
          </a:p>
        </p:txBody>
      </p:sp>
      <p:sp>
        <p:nvSpPr>
          <p:cNvPr id="4" name="Slide Image Placeholder 3"/>
          <p:cNvSpPr>
            <a:spLocks noGrp="1" noRot="1" noChangeAspect="1"/>
          </p:cNvSpPr>
          <p:nvPr>
            <p:ph type="sldImg" idx="2"/>
          </p:nvPr>
        </p:nvSpPr>
        <p:spPr>
          <a:xfrm>
            <a:off x="2909888" y="217488"/>
            <a:ext cx="1038225" cy="584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835025"/>
            <a:ext cx="5486400" cy="6826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646238"/>
            <a:ext cx="2971800" cy="873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646238"/>
            <a:ext cx="2971800" cy="87312"/>
          </a:xfrm>
          <a:prstGeom prst="rect">
            <a:avLst/>
          </a:prstGeom>
        </p:spPr>
        <p:txBody>
          <a:bodyPr vert="horz" lIns="91440" tIns="45720" rIns="91440" bIns="45720" rtlCol="0" anchor="b"/>
          <a:lstStyle>
            <a:lvl1pPr algn="r">
              <a:defRPr sz="1200"/>
            </a:lvl1pPr>
          </a:lstStyle>
          <a:p>
            <a:fld id="{90AC9CB8-4D21-42D2-9821-A730E60B4866}" type="slidenum">
              <a:rPr lang="en-US"/>
              <a:t>‹#›</a:t>
            </a:fld>
            <a:endParaRPr lang="en-US"/>
          </a:p>
        </p:txBody>
      </p:sp>
    </p:spTree>
    <p:extLst>
      <p:ext uri="{BB962C8B-B14F-4D97-AF65-F5344CB8AC3E}">
        <p14:creationId xmlns:p14="http://schemas.microsoft.com/office/powerpoint/2010/main" val="110085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a:t>
            </a:fld>
            <a:endParaRPr lang="en-US"/>
          </a:p>
        </p:txBody>
      </p:sp>
    </p:spTree>
    <p:extLst>
      <p:ext uri="{BB962C8B-B14F-4D97-AF65-F5344CB8AC3E}">
        <p14:creationId xmlns:p14="http://schemas.microsoft.com/office/powerpoint/2010/main" val="1918116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13</a:t>
            </a:fld>
            <a:endParaRPr lang="en-US"/>
          </a:p>
        </p:txBody>
      </p:sp>
    </p:spTree>
    <p:extLst>
      <p:ext uri="{BB962C8B-B14F-4D97-AF65-F5344CB8AC3E}">
        <p14:creationId xmlns:p14="http://schemas.microsoft.com/office/powerpoint/2010/main" val="114403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SCRAPING IN A WAY, THAT WE GET TO THE DESIRED WEBSITE.</a:t>
            </a:r>
          </a:p>
        </p:txBody>
      </p:sp>
      <p:sp>
        <p:nvSpPr>
          <p:cNvPr id="4" name="Slide Number Placeholder 3"/>
          <p:cNvSpPr>
            <a:spLocks noGrp="1"/>
          </p:cNvSpPr>
          <p:nvPr>
            <p:ph type="sldNum" sz="quarter" idx="10"/>
          </p:nvPr>
        </p:nvSpPr>
        <p:spPr/>
        <p:txBody>
          <a:bodyPr/>
          <a:lstStyle/>
          <a:p>
            <a:fld id="{90AC9CB8-4D21-42D2-9821-A730E60B4866}" type="slidenum">
              <a:rPr lang="en-US"/>
              <a:t>14</a:t>
            </a:fld>
            <a:endParaRPr lang="en-US"/>
          </a:p>
        </p:txBody>
      </p:sp>
    </p:spTree>
    <p:extLst>
      <p:ext uri="{BB962C8B-B14F-4D97-AF65-F5344CB8AC3E}">
        <p14:creationId xmlns:p14="http://schemas.microsoft.com/office/powerpoint/2010/main" val="2395943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SCRAPING IN A WAY, THAT WE GET TO THE DESIRED WEBSITE.</a:t>
            </a:r>
          </a:p>
        </p:txBody>
      </p:sp>
      <p:sp>
        <p:nvSpPr>
          <p:cNvPr id="4" name="Slide Number Placeholder 3"/>
          <p:cNvSpPr>
            <a:spLocks noGrp="1"/>
          </p:cNvSpPr>
          <p:nvPr>
            <p:ph type="sldNum" sz="quarter" idx="10"/>
          </p:nvPr>
        </p:nvSpPr>
        <p:spPr/>
        <p:txBody>
          <a:bodyPr/>
          <a:lstStyle/>
          <a:p>
            <a:fld id="{90AC9CB8-4D21-42D2-9821-A730E60B4866}" type="slidenum">
              <a:rPr lang="en-US"/>
              <a:t>15</a:t>
            </a:fld>
            <a:endParaRPr lang="en-US"/>
          </a:p>
        </p:txBody>
      </p:sp>
    </p:spTree>
    <p:extLst>
      <p:ext uri="{BB962C8B-B14F-4D97-AF65-F5344CB8AC3E}">
        <p14:creationId xmlns:p14="http://schemas.microsoft.com/office/powerpoint/2010/main" val="2424394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18</a:t>
            </a:fld>
            <a:endParaRPr lang="en-US"/>
          </a:p>
        </p:txBody>
      </p:sp>
    </p:spTree>
    <p:extLst>
      <p:ext uri="{BB962C8B-B14F-4D97-AF65-F5344CB8AC3E}">
        <p14:creationId xmlns:p14="http://schemas.microsoft.com/office/powerpoint/2010/main" val="82384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Securities and </a:t>
            </a:r>
            <a:r>
              <a:rPr lang="en-US" err="1">
                <a:cs typeface="Calibri"/>
              </a:rPr>
              <a:t>Exhange</a:t>
            </a:r>
            <a:r>
              <a:rPr lang="en-US">
                <a:cs typeface="Calibri"/>
              </a:rPr>
              <a:t> </a:t>
            </a:r>
            <a:r>
              <a:rPr lang="en-US" err="1">
                <a:cs typeface="Calibri"/>
              </a:rPr>
              <a:t>Comission</a:t>
            </a:r>
            <a:endParaRPr lang="en-US">
              <a:cs typeface="Calibri"/>
            </a:endParaRPr>
          </a:p>
          <a:p>
            <a:r>
              <a:rPr lang="en-US">
                <a:cs typeface="Calibri"/>
              </a:rPr>
              <a:t>Toxic Release Inventory Program</a:t>
            </a:r>
          </a:p>
        </p:txBody>
      </p:sp>
      <p:sp>
        <p:nvSpPr>
          <p:cNvPr id="4" name="Slide Number Placeholder 3"/>
          <p:cNvSpPr>
            <a:spLocks noGrp="1"/>
          </p:cNvSpPr>
          <p:nvPr>
            <p:ph type="sldNum" sz="quarter" idx="10"/>
          </p:nvPr>
        </p:nvSpPr>
        <p:spPr/>
        <p:txBody>
          <a:bodyPr/>
          <a:lstStyle/>
          <a:p>
            <a:fld id="{90AC9CB8-4D21-42D2-9821-A730E60B4866}" type="slidenum">
              <a:rPr lang="en-US"/>
              <a:t>20</a:t>
            </a:fld>
            <a:endParaRPr lang="en-US"/>
          </a:p>
        </p:txBody>
      </p:sp>
    </p:spTree>
    <p:extLst>
      <p:ext uri="{BB962C8B-B14F-4D97-AF65-F5344CB8AC3E}">
        <p14:creationId xmlns:p14="http://schemas.microsoft.com/office/powerpoint/2010/main" val="1732505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21</a:t>
            </a:fld>
            <a:endParaRPr lang="en-US"/>
          </a:p>
        </p:txBody>
      </p:sp>
    </p:spTree>
    <p:extLst>
      <p:ext uri="{BB962C8B-B14F-4D97-AF65-F5344CB8AC3E}">
        <p14:creationId xmlns:p14="http://schemas.microsoft.com/office/powerpoint/2010/main" val="1793396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Bef>
                <a:spcPts val="1000"/>
              </a:spcBef>
              <a:buChar char="•"/>
            </a:pPr>
            <a:r>
              <a:rPr lang="en-US"/>
              <a:t> Keyword generation for query formulation using word2vec.</a:t>
            </a:r>
          </a:p>
          <a:p>
            <a:pPr indent="-228600">
              <a:lnSpc>
                <a:spcPct val="90000"/>
              </a:lnSpc>
              <a:spcBef>
                <a:spcPts val="1000"/>
              </a:spcBef>
              <a:buChar char="•"/>
            </a:pPr>
            <a:r>
              <a:rPr lang="en-US"/>
              <a:t>In reality,  because of how sporadic the information is and the inability to perform supervised learning, we have not found a need for query formulation yet.</a:t>
            </a:r>
          </a:p>
          <a:p>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24</a:t>
            </a:fld>
            <a:endParaRPr lang="en-US"/>
          </a:p>
        </p:txBody>
      </p:sp>
    </p:spTree>
    <p:extLst>
      <p:ext uri="{BB962C8B-B14F-4D97-AF65-F5344CB8AC3E}">
        <p14:creationId xmlns:p14="http://schemas.microsoft.com/office/powerpoint/2010/main" val="3328448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26</a:t>
            </a:fld>
            <a:endParaRPr lang="en-US"/>
          </a:p>
        </p:txBody>
      </p:sp>
    </p:spTree>
    <p:extLst>
      <p:ext uri="{BB962C8B-B14F-4D97-AF65-F5344CB8AC3E}">
        <p14:creationId xmlns:p14="http://schemas.microsoft.com/office/powerpoint/2010/main" val="1188859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Right now their assessment of risk is based on proprietary algorithms that extract information on business practices and chemicals from over 10,000 peer-reviewed journals and from regulatory documents, but there is a lot more information out there. There are news articles and tons of other documents freely available on the internet, but of course the problem is that unlike the peer-reviewed journals </a:t>
            </a:r>
            <a:r>
              <a:rPr lang="en-US" err="1"/>
              <a:t>Praedicat</a:t>
            </a:r>
            <a:r>
              <a:rPr lang="en-US"/>
              <a:t> generally works with, the data on the web is generally unstructured, the credibility is questionable, and the conclusions are a bit harder to draw. In a broad sense, we are helping </a:t>
            </a:r>
            <a:r>
              <a:rPr lang="en-US" err="1"/>
              <a:t>Praedicat</a:t>
            </a:r>
            <a:r>
              <a:rPr lang="en-US"/>
              <a:t> first find relevant information on the web by building a web crawler, and from there we need to use Natural Language Processing to process the data with the hopes we can come up with data that is useable for the </a:t>
            </a:r>
            <a:r>
              <a:rPr lang="en-US" err="1"/>
              <a:t>Praedicat</a:t>
            </a:r>
            <a:r>
              <a:rPr lang="en-US"/>
              <a:t> models.</a:t>
            </a:r>
          </a:p>
        </p:txBody>
      </p:sp>
      <p:sp>
        <p:nvSpPr>
          <p:cNvPr id="4" name="Slide Number Placeholder 3"/>
          <p:cNvSpPr>
            <a:spLocks noGrp="1"/>
          </p:cNvSpPr>
          <p:nvPr>
            <p:ph type="sldNum" sz="quarter" idx="10"/>
          </p:nvPr>
        </p:nvSpPr>
        <p:spPr/>
        <p:txBody>
          <a:bodyPr/>
          <a:lstStyle/>
          <a:p>
            <a:fld id="{90AC9CB8-4D21-42D2-9821-A730E60B4866}" type="slidenum">
              <a:rPr lang="en-US"/>
              <a:t>28</a:t>
            </a:fld>
            <a:endParaRPr lang="en-US"/>
          </a:p>
        </p:txBody>
      </p:sp>
    </p:spTree>
    <p:extLst>
      <p:ext uri="{BB962C8B-B14F-4D97-AF65-F5344CB8AC3E}">
        <p14:creationId xmlns:p14="http://schemas.microsoft.com/office/powerpoint/2010/main" val="1231073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Simple. EPA tells us. No parent company.</a:t>
            </a:r>
          </a:p>
        </p:txBody>
      </p:sp>
      <p:sp>
        <p:nvSpPr>
          <p:cNvPr id="4" name="Slide Number Placeholder 3"/>
          <p:cNvSpPr>
            <a:spLocks noGrp="1"/>
          </p:cNvSpPr>
          <p:nvPr>
            <p:ph type="sldNum" sz="quarter" idx="10"/>
          </p:nvPr>
        </p:nvSpPr>
        <p:spPr/>
        <p:txBody>
          <a:bodyPr/>
          <a:lstStyle/>
          <a:p>
            <a:fld id="{90AC9CB8-4D21-42D2-9821-A730E60B4866}" type="slidenum">
              <a:rPr lang="en-US"/>
              <a:t>2</a:t>
            </a:fld>
            <a:endParaRPr lang="en-US"/>
          </a:p>
        </p:txBody>
      </p:sp>
    </p:spTree>
    <p:extLst>
      <p:ext uri="{BB962C8B-B14F-4D97-AF65-F5344CB8AC3E}">
        <p14:creationId xmlns:p14="http://schemas.microsoft.com/office/powerpoint/2010/main" val="369846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Simple. EPA tells us. No parent company.</a:t>
            </a:r>
          </a:p>
          <a:p>
            <a:pPr marL="228600" indent="-228600">
              <a:lnSpc>
                <a:spcPct val="90000"/>
              </a:lnSpc>
              <a:spcBef>
                <a:spcPts val="1000"/>
              </a:spcBef>
              <a:buChar char="•"/>
            </a:pPr>
            <a:r>
              <a:rPr lang="en-US"/>
              <a:t>Praedicat's goal is to understand the financial impact each business practice has on a company's profits and how these practices correlate profits between businesses.</a:t>
            </a:r>
          </a:p>
          <a:p>
            <a:pPr marL="228600" indent="-228600">
              <a:lnSpc>
                <a:spcPct val="90000"/>
              </a:lnSpc>
              <a:spcBef>
                <a:spcPts val="1000"/>
              </a:spcBef>
              <a:buChar char="•"/>
            </a:pPr>
            <a:r>
              <a:rPr lang="en-US"/>
              <a:t>One wouldn't expect major lawsuits against an anti-freeze producer to impact a greeting card manufacturer, but it does.</a:t>
            </a:r>
          </a:p>
        </p:txBody>
      </p:sp>
      <p:sp>
        <p:nvSpPr>
          <p:cNvPr id="4" name="Slide Number Placeholder 3"/>
          <p:cNvSpPr>
            <a:spLocks noGrp="1"/>
          </p:cNvSpPr>
          <p:nvPr>
            <p:ph type="sldNum" sz="quarter" idx="10"/>
          </p:nvPr>
        </p:nvSpPr>
        <p:spPr/>
        <p:txBody>
          <a:bodyPr/>
          <a:lstStyle/>
          <a:p>
            <a:fld id="{90AC9CB8-4D21-42D2-9821-A730E60B4866}" type="slidenum">
              <a:rPr lang="en-US"/>
              <a:t>3</a:t>
            </a:fld>
            <a:endParaRPr lang="en-US"/>
          </a:p>
        </p:txBody>
      </p:sp>
    </p:spTree>
    <p:extLst>
      <p:ext uri="{BB962C8B-B14F-4D97-AF65-F5344CB8AC3E}">
        <p14:creationId xmlns:p14="http://schemas.microsoft.com/office/powerpoint/2010/main" val="3723984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a:p>
            <a:endParaRPr lang="en-US"/>
          </a:p>
          <a:p>
            <a:r>
              <a:rPr lang="en-US"/>
              <a:t>Praedicat, Inc. is an </a:t>
            </a:r>
            <a:r>
              <a:rPr lang="en-US" err="1"/>
              <a:t>InsurTech</a:t>
            </a:r>
            <a:r>
              <a:rPr lang="en-US"/>
              <a:t> that is doing ground-breaking work in risk-analysis by modeling the state and evolution of scientific literature to characterize the risk. Their goal is to make the world cleaner, safer, and healthier by identifying the emerging risk using the methodology based on the peer-reviewed scientific literature. By mining peer-reviewed science journals they are able to anticipate tomorrow's claims.</a:t>
            </a:r>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4</a:t>
            </a:fld>
            <a:endParaRPr lang="en-US"/>
          </a:p>
        </p:txBody>
      </p:sp>
    </p:spTree>
    <p:extLst>
      <p:ext uri="{BB962C8B-B14F-4D97-AF65-F5344CB8AC3E}">
        <p14:creationId xmlns:p14="http://schemas.microsoft.com/office/powerpoint/2010/main" val="1025671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spcBef>
                <a:spcPts val="1000"/>
              </a:spcBef>
              <a:buChar char="•"/>
            </a:pPr>
            <a:r>
              <a:rPr lang="en-US"/>
              <a:t>Subsidiary structures make the problem even more complex as a company may be held liable for something they don't directly engage in.</a:t>
            </a:r>
          </a:p>
          <a:p>
            <a:pPr marL="228600" indent="-228600">
              <a:lnSpc>
                <a:spcPct val="90000"/>
              </a:lnSpc>
              <a:spcBef>
                <a:spcPts val="1000"/>
              </a:spcBef>
              <a:buChar char="•"/>
            </a:pPr>
            <a:r>
              <a:rPr lang="en-US"/>
              <a:t>For example, Alphabet may be held liable for one of Project Wing's drones crashing and causing damage even though Alphabet doesn't directly fly drones.</a:t>
            </a:r>
          </a:p>
        </p:txBody>
      </p:sp>
      <p:sp>
        <p:nvSpPr>
          <p:cNvPr id="4" name="Slide Number Placeholder 3"/>
          <p:cNvSpPr>
            <a:spLocks noGrp="1"/>
          </p:cNvSpPr>
          <p:nvPr>
            <p:ph type="sldNum" sz="quarter" idx="10"/>
          </p:nvPr>
        </p:nvSpPr>
        <p:spPr/>
        <p:txBody>
          <a:bodyPr/>
          <a:lstStyle/>
          <a:p>
            <a:fld id="{90AC9CB8-4D21-42D2-9821-A730E60B4866}" type="slidenum">
              <a:rPr lang="en-US"/>
              <a:t>7</a:t>
            </a:fld>
            <a:endParaRPr lang="en-US"/>
          </a:p>
        </p:txBody>
      </p:sp>
    </p:spTree>
    <p:extLst>
      <p:ext uri="{BB962C8B-B14F-4D97-AF65-F5344CB8AC3E}">
        <p14:creationId xmlns:p14="http://schemas.microsoft.com/office/powerpoint/2010/main" val="294213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Right now their assessment of risk is based on proprietary algorithms that extract information on business practices and chemicals from over 10,000 peer-reviewed journals and from regulatory documents, but there is a lot more information out there. There are news articles and tons of other documents freely available on the internet, but of course the problem is that unlike the peer-reviewed journals </a:t>
            </a:r>
            <a:r>
              <a:rPr lang="en-US" err="1"/>
              <a:t>Praedicat</a:t>
            </a:r>
            <a:r>
              <a:rPr lang="en-US"/>
              <a:t> generally works with, the data on the web is generally unstructured, the credibility is questionable, and the conclusions are a bit harder to draw. In a broad sense, we are helping </a:t>
            </a:r>
            <a:r>
              <a:rPr lang="en-US" err="1"/>
              <a:t>Praedicat</a:t>
            </a:r>
            <a:r>
              <a:rPr lang="en-US"/>
              <a:t> first find relevant information on the web by building a web crawler, and from there we need to use Natural Language Processing to process the data with the hopes we can come up with data that is useable for the </a:t>
            </a:r>
            <a:r>
              <a:rPr lang="en-US" err="1"/>
              <a:t>Praedicat</a:t>
            </a:r>
            <a:r>
              <a:rPr lang="en-US"/>
              <a:t> models.</a:t>
            </a:r>
          </a:p>
        </p:txBody>
      </p:sp>
      <p:sp>
        <p:nvSpPr>
          <p:cNvPr id="4" name="Slide Number Placeholder 3"/>
          <p:cNvSpPr>
            <a:spLocks noGrp="1"/>
          </p:cNvSpPr>
          <p:nvPr>
            <p:ph type="sldNum" sz="quarter" idx="10"/>
          </p:nvPr>
        </p:nvSpPr>
        <p:spPr/>
        <p:txBody>
          <a:bodyPr/>
          <a:lstStyle/>
          <a:p>
            <a:fld id="{90AC9CB8-4D21-42D2-9821-A730E60B4866}" type="slidenum">
              <a:rPr lang="en-US"/>
              <a:t>8</a:t>
            </a:fld>
            <a:endParaRPr lang="en-US"/>
          </a:p>
        </p:txBody>
      </p:sp>
    </p:spTree>
    <p:extLst>
      <p:ext uri="{BB962C8B-B14F-4D97-AF65-F5344CB8AC3E}">
        <p14:creationId xmlns:p14="http://schemas.microsoft.com/office/powerpoint/2010/main" val="3159985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9</a:t>
            </a:fld>
            <a:endParaRPr lang="en-US"/>
          </a:p>
        </p:txBody>
      </p:sp>
    </p:spTree>
    <p:extLst>
      <p:ext uri="{BB962C8B-B14F-4D97-AF65-F5344CB8AC3E}">
        <p14:creationId xmlns:p14="http://schemas.microsoft.com/office/powerpoint/2010/main" val="74854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10</a:t>
            </a:fld>
            <a:endParaRPr lang="en-US"/>
          </a:p>
        </p:txBody>
      </p:sp>
    </p:spTree>
    <p:extLst>
      <p:ext uri="{BB962C8B-B14F-4D97-AF65-F5344CB8AC3E}">
        <p14:creationId xmlns:p14="http://schemas.microsoft.com/office/powerpoint/2010/main" val="586095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12</a:t>
            </a:fld>
            <a:endParaRPr lang="en-US"/>
          </a:p>
        </p:txBody>
      </p:sp>
    </p:spTree>
    <p:extLst>
      <p:ext uri="{BB962C8B-B14F-4D97-AF65-F5344CB8AC3E}">
        <p14:creationId xmlns:p14="http://schemas.microsoft.com/office/powerpoint/2010/main" val="142715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4186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1502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4135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11538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243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33298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1410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9160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3227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94122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21931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189409881"/>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34.png"/><Relationship Id="rId4" Type="http://schemas.openxmlformats.org/officeDocument/2006/relationships/image" Target="../media/image45.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A close up of a logo&#10;&#10;Description generated with very high confidence">
            <a:extLst>
              <a:ext uri="{FF2B5EF4-FFF2-40B4-BE49-F238E27FC236}">
                <a16:creationId xmlns:a16="http://schemas.microsoft.com/office/drawing/2014/main" id="{5BB83051-9966-4381-A954-5811DCF4ABE3}"/>
              </a:ext>
            </a:extLst>
          </p:cNvPr>
          <p:cNvPicPr>
            <a:picLocks noChangeAspect="1"/>
          </p:cNvPicPr>
          <p:nvPr/>
        </p:nvPicPr>
        <p:blipFill rotWithShape="1">
          <a:blip r:embed="rId3"/>
          <a:srcRect t="25838" r="1" b="26116"/>
          <a:stretch/>
        </p:blipFill>
        <p:spPr>
          <a:xfrm>
            <a:off x="395416" y="185692"/>
            <a:ext cx="3455075" cy="1651949"/>
          </a:xfrm>
          <a:prstGeom prst="rect">
            <a:avLst/>
          </a:prstGeom>
        </p:spPr>
      </p:pic>
      <p:pic>
        <p:nvPicPr>
          <p:cNvPr id="6" name="Picture 6">
            <a:extLst>
              <a:ext uri="{FF2B5EF4-FFF2-40B4-BE49-F238E27FC236}">
                <a16:creationId xmlns:a16="http://schemas.microsoft.com/office/drawing/2014/main" id="{4004B7A9-93CF-4209-94E3-5EFC8A7D9DFE}"/>
              </a:ext>
            </a:extLst>
          </p:cNvPr>
          <p:cNvPicPr>
            <a:picLocks noChangeAspect="1"/>
          </p:cNvPicPr>
          <p:nvPr/>
        </p:nvPicPr>
        <p:blipFill>
          <a:blip r:embed="rId4"/>
          <a:stretch>
            <a:fillRect/>
          </a:stretch>
        </p:blipFill>
        <p:spPr>
          <a:xfrm>
            <a:off x="8577883" y="533242"/>
            <a:ext cx="2534802" cy="1080064"/>
          </a:xfrm>
          <a:prstGeom prst="rect">
            <a:avLst/>
          </a:prstGeom>
        </p:spPr>
      </p:pic>
      <p:sp>
        <p:nvSpPr>
          <p:cNvPr id="8" name="TextBox 7">
            <a:extLst>
              <a:ext uri="{FF2B5EF4-FFF2-40B4-BE49-F238E27FC236}">
                <a16:creationId xmlns:a16="http://schemas.microsoft.com/office/drawing/2014/main" id="{EF05BDA7-8D17-4548-AB38-495139E60657}"/>
              </a:ext>
            </a:extLst>
          </p:cNvPr>
          <p:cNvSpPr txBox="1"/>
          <p:nvPr/>
        </p:nvSpPr>
        <p:spPr>
          <a:xfrm>
            <a:off x="1395513" y="4703671"/>
            <a:ext cx="10301809"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000000"/>
                </a:solidFill>
                <a:latin typeface="Arial Black"/>
              </a:rPr>
              <a:t>Student Team </a:t>
            </a:r>
            <a:r>
              <a:rPr lang="en-US" dirty="0">
                <a:solidFill>
                  <a:srgbClr val="000000"/>
                </a:solidFill>
                <a:latin typeface="Arial Black"/>
                <a:cs typeface="Calibri"/>
              </a:rPr>
              <a:t>: Alexander Michels, Himanshu Ahuja</a:t>
            </a:r>
            <a:r>
              <a:rPr lang="en-US" dirty="0">
                <a:solidFill>
                  <a:srgbClr val="000000"/>
                </a:solidFill>
                <a:latin typeface="Arial Black"/>
              </a:rPr>
              <a:t>, Liang Shi</a:t>
            </a:r>
          </a:p>
        </p:txBody>
      </p:sp>
      <p:sp>
        <p:nvSpPr>
          <p:cNvPr id="10" name="TextBox 9">
            <a:extLst>
              <a:ext uri="{FF2B5EF4-FFF2-40B4-BE49-F238E27FC236}">
                <a16:creationId xmlns:a16="http://schemas.microsoft.com/office/drawing/2014/main" id="{40F4E135-392E-4AA3-A45E-5462E1E99695}"/>
              </a:ext>
            </a:extLst>
          </p:cNvPr>
          <p:cNvSpPr txBox="1"/>
          <p:nvPr/>
        </p:nvSpPr>
        <p:spPr>
          <a:xfrm>
            <a:off x="2865933" y="5046304"/>
            <a:ext cx="7361164"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000000"/>
                </a:solidFill>
                <a:latin typeface="Arial Black"/>
              </a:rPr>
              <a:t>Industry</a:t>
            </a:r>
            <a:r>
              <a:rPr lang="en-US" dirty="0">
                <a:solidFill>
                  <a:srgbClr val="000000"/>
                </a:solidFill>
                <a:latin typeface="Arial Black"/>
                <a:cs typeface="Calibri"/>
              </a:rPr>
              <a:t> Mentors : Dr. Stephen DeSalvo</a:t>
            </a:r>
            <a:r>
              <a:rPr lang="en-US" dirty="0">
                <a:solidFill>
                  <a:srgbClr val="000000"/>
                </a:solidFill>
                <a:latin typeface="Arial Black"/>
              </a:rPr>
              <a:t>, </a:t>
            </a:r>
            <a:r>
              <a:rPr lang="en-US" dirty="0" err="1">
                <a:solidFill>
                  <a:srgbClr val="000000"/>
                </a:solidFill>
                <a:latin typeface="Arial Black"/>
              </a:rPr>
              <a:t>Urjit</a:t>
            </a:r>
            <a:r>
              <a:rPr lang="en-US" dirty="0">
                <a:solidFill>
                  <a:srgbClr val="000000"/>
                </a:solidFill>
                <a:latin typeface="Arial Black"/>
              </a:rPr>
              <a:t> Patel</a:t>
            </a:r>
          </a:p>
        </p:txBody>
      </p:sp>
      <p:sp>
        <p:nvSpPr>
          <p:cNvPr id="2" name="TextBox 1">
            <a:extLst>
              <a:ext uri="{FF2B5EF4-FFF2-40B4-BE49-F238E27FC236}">
                <a16:creationId xmlns:a16="http://schemas.microsoft.com/office/drawing/2014/main" id="{ED0014FF-BC39-4D72-B0F9-AD6E93370ED6}"/>
              </a:ext>
            </a:extLst>
          </p:cNvPr>
          <p:cNvSpPr txBox="1"/>
          <p:nvPr/>
        </p:nvSpPr>
        <p:spPr>
          <a:xfrm>
            <a:off x="0" y="1837641"/>
            <a:ext cx="12192000" cy="2056044"/>
          </a:xfrm>
          <a:prstGeom prst="rect">
            <a:avLst/>
          </a:prstGeom>
          <a:solidFill>
            <a:schemeClr val="accent1">
              <a:lumMod val="50000"/>
            </a:schemeClr>
          </a:solidFill>
        </p:spPr>
        <p:txBody>
          <a:bodyPr rot="0" spcFirstLastPara="0" vertOverflow="overflow" horzOverflow="overflow" vert="horz" wrap="square" lIns="68580" tIns="396000" rIns="68580" bIns="360000" numCol="1" spcCol="0" rtlCol="0" fromWordArt="0" anchor="t" anchorCtr="0" forceAA="0" compatLnSpc="1">
            <a:prstTxWarp prst="textNoShape">
              <a:avLst/>
            </a:prstTxWarp>
            <a:spAutoFit/>
          </a:bodyPr>
          <a:lstStyle/>
          <a:p>
            <a:pPr algn="ctr"/>
            <a:r>
              <a:rPr lang="en-US" sz="2800">
                <a:solidFill>
                  <a:schemeClr val="bg1">
                    <a:lumMod val="95000"/>
                  </a:schemeClr>
                </a:solidFill>
                <a:latin typeface="Arial Black"/>
                <a:cs typeface="Calibri"/>
              </a:rPr>
              <a:t>Information Extraction and Aggregation </a:t>
            </a:r>
          </a:p>
          <a:p>
            <a:pPr algn="ctr"/>
            <a:r>
              <a:rPr lang="en-US" sz="2800">
                <a:solidFill>
                  <a:schemeClr val="bg1">
                    <a:lumMod val="95000"/>
                  </a:schemeClr>
                </a:solidFill>
                <a:latin typeface="Arial Black"/>
                <a:cs typeface="Calibri"/>
              </a:rPr>
              <a:t>from Unstructured Web Data </a:t>
            </a:r>
          </a:p>
          <a:p>
            <a:pPr algn="ctr"/>
            <a:r>
              <a:rPr lang="en-US" sz="2800">
                <a:solidFill>
                  <a:schemeClr val="bg1">
                    <a:lumMod val="95000"/>
                  </a:schemeClr>
                </a:solidFill>
                <a:latin typeface="Arial Black"/>
                <a:cs typeface="Calibri"/>
              </a:rPr>
              <a:t>for Business Profiling</a:t>
            </a:r>
          </a:p>
        </p:txBody>
      </p:sp>
    </p:spTree>
    <p:extLst>
      <p:ext uri="{BB962C8B-B14F-4D97-AF65-F5344CB8AC3E}">
        <p14:creationId xmlns:p14="http://schemas.microsoft.com/office/powerpoint/2010/main" val="1336841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
        <p:nvSpPr>
          <p:cNvPr id="2" name="Rectangle 1"/>
          <p:cNvSpPr/>
          <p:nvPr/>
        </p:nvSpPr>
        <p:spPr>
          <a:xfrm>
            <a:off x="4771291" y="2368062"/>
            <a:ext cx="2555631" cy="1699846"/>
          </a:xfrm>
          <a:prstGeom prst="rect">
            <a:avLst/>
          </a:prstGeom>
          <a:solidFill>
            <a:srgbClr val="FF0000">
              <a:alpha val="18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469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DDB8E93F-E331-4CFC-8DAC-0A3AA417E85B}"/>
              </a:ext>
            </a:extLst>
          </p:cNvPr>
          <p:cNvPicPr>
            <a:picLocks noChangeAspect="1"/>
          </p:cNvPicPr>
          <p:nvPr/>
        </p:nvPicPr>
        <p:blipFill rotWithShape="1">
          <a:blip r:embed="rId2"/>
          <a:srcRect l="18237" t="197" r="222" b="54790"/>
          <a:stretch/>
        </p:blipFill>
        <p:spPr>
          <a:xfrm>
            <a:off x="7767169" y="1536527"/>
            <a:ext cx="4190370" cy="25313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694C8F5-0544-42B4-BA4C-4186B2B7486F}"/>
              </a:ext>
            </a:extLst>
          </p:cNvPr>
          <p:cNvPicPr>
            <a:picLocks noChangeAspect="1"/>
          </p:cNvPicPr>
          <p:nvPr/>
        </p:nvPicPr>
        <p:blipFill rotWithShape="1">
          <a:blip r:embed="rId3">
            <a:extLst>
              <a:ext uri="{28A0092B-C50C-407E-A947-70E740481C1C}">
                <a14:useLocalDpi xmlns:a14="http://schemas.microsoft.com/office/drawing/2010/main" val="0"/>
              </a:ext>
            </a:extLst>
          </a:blip>
          <a:srcRect t="-1" b="46824"/>
          <a:stretch/>
        </p:blipFill>
        <p:spPr>
          <a:xfrm>
            <a:off x="7778892" y="4185943"/>
            <a:ext cx="4190370" cy="2144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B1D13D66-CBB4-4DF9-8BEA-0994D6F7F41F}"/>
              </a:ext>
            </a:extLst>
          </p:cNvPr>
          <p:cNvSpPr txBox="1"/>
          <p:nvPr/>
        </p:nvSpPr>
        <p:spPr>
          <a:xfrm>
            <a:off x="5267854" y="2394480"/>
            <a:ext cx="2096536" cy="400110"/>
          </a:xfrm>
          <a:prstGeom prst="rect">
            <a:avLst/>
          </a:prstGeom>
          <a:solidFill>
            <a:schemeClr val="accent1">
              <a:lumMod val="50000"/>
            </a:schemeClr>
          </a:solidFill>
        </p:spPr>
        <p:txBody>
          <a:bodyPr wrap="none" rtlCol="0">
            <a:spAutoFit/>
          </a:bodyPr>
          <a:lstStyle/>
          <a:p>
            <a:r>
              <a:rPr lang="en-US" sz="2000">
                <a:solidFill>
                  <a:schemeClr val="bg1"/>
                </a:solidFill>
              </a:rPr>
              <a:t>Zero useful results</a:t>
            </a:r>
          </a:p>
        </p:txBody>
      </p:sp>
      <p:sp>
        <p:nvSpPr>
          <p:cNvPr id="11" name="TextBox 10">
            <a:extLst>
              <a:ext uri="{FF2B5EF4-FFF2-40B4-BE49-F238E27FC236}">
                <a16:creationId xmlns:a16="http://schemas.microsoft.com/office/drawing/2014/main" id="{794C63C2-2D9A-4BC4-A9D0-722F2FA74478}"/>
              </a:ext>
            </a:extLst>
          </p:cNvPr>
          <p:cNvSpPr txBox="1"/>
          <p:nvPr/>
        </p:nvSpPr>
        <p:spPr>
          <a:xfrm>
            <a:off x="5267854" y="5004044"/>
            <a:ext cx="2169243" cy="1631216"/>
          </a:xfrm>
          <a:prstGeom prst="rect">
            <a:avLst/>
          </a:prstGeom>
          <a:solidFill>
            <a:schemeClr val="accent1">
              <a:lumMod val="50000"/>
            </a:schemeClr>
          </a:solidFill>
        </p:spPr>
        <p:txBody>
          <a:bodyPr wrap="square" rtlCol="0">
            <a:spAutoFit/>
          </a:bodyPr>
          <a:lstStyle/>
          <a:p>
            <a:r>
              <a:rPr lang="en-US" sz="2000">
                <a:solidFill>
                  <a:schemeClr val="bg1"/>
                </a:solidFill>
              </a:rPr>
              <a:t>PDF result mentions Rentokil Initial PLC involvement in window cleaning.</a:t>
            </a:r>
          </a:p>
        </p:txBody>
      </p:sp>
      <p:sp>
        <p:nvSpPr>
          <p:cNvPr id="8" name="Rectangle 7">
            <a:extLst>
              <a:ext uri="{FF2B5EF4-FFF2-40B4-BE49-F238E27FC236}">
                <a16:creationId xmlns:a16="http://schemas.microsoft.com/office/drawing/2014/main" id="{015AC057-19EA-415C-A749-4B4B12CE1936}"/>
              </a:ext>
            </a:extLst>
          </p:cNvPr>
          <p:cNvSpPr/>
          <p:nvPr/>
        </p:nvSpPr>
        <p:spPr>
          <a:xfrm>
            <a:off x="0" y="0"/>
            <a:ext cx="12229379" cy="11019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Query Formulator: Asking about the right things!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71" y="1528748"/>
            <a:ext cx="4581143" cy="2531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994" y="4170690"/>
            <a:ext cx="4581143" cy="2071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794C63C2-2D9A-4BC4-A9D0-722F2FA74478}"/>
              </a:ext>
            </a:extLst>
          </p:cNvPr>
          <p:cNvSpPr txBox="1"/>
          <p:nvPr/>
        </p:nvSpPr>
        <p:spPr>
          <a:xfrm>
            <a:off x="5267854" y="4185943"/>
            <a:ext cx="2169243" cy="707886"/>
          </a:xfrm>
          <a:prstGeom prst="rect">
            <a:avLst/>
          </a:prstGeom>
          <a:solidFill>
            <a:schemeClr val="accent1">
              <a:lumMod val="50000"/>
            </a:schemeClr>
          </a:solidFill>
        </p:spPr>
        <p:txBody>
          <a:bodyPr wrap="square" rtlCol="0" anchor="t">
            <a:spAutoFit/>
          </a:bodyPr>
          <a:lstStyle/>
          <a:p>
            <a:r>
              <a:rPr lang="en-US" sz="2000">
                <a:solidFill>
                  <a:schemeClr val="bg1"/>
                </a:solidFill>
              </a:rPr>
              <a:t>‘Apple Inc.’ returns the right results.</a:t>
            </a:r>
          </a:p>
        </p:txBody>
      </p:sp>
      <p:cxnSp>
        <p:nvCxnSpPr>
          <p:cNvPr id="15" name="Straight Arrow Connector 14"/>
          <p:cNvCxnSpPr>
            <a:stCxn id="11" idx="3"/>
          </p:cNvCxnSpPr>
          <p:nvPr/>
        </p:nvCxnSpPr>
        <p:spPr>
          <a:xfrm>
            <a:off x="7437097" y="5819652"/>
            <a:ext cx="496562" cy="15911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p:cNvCxnSpPr>
          <p:nvPr/>
        </p:nvCxnSpPr>
        <p:spPr>
          <a:xfrm flipH="1">
            <a:off x="3505200" y="4539886"/>
            <a:ext cx="1762654" cy="50401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13" descr="A close up of a logo&#10;&#10;Description generated with very high confidence">
            <a:extLst>
              <a:ext uri="{FF2B5EF4-FFF2-40B4-BE49-F238E27FC236}">
                <a16:creationId xmlns:a16="http://schemas.microsoft.com/office/drawing/2014/main" id="{FCE9AF04-67C3-46FE-BDBC-0D79145B1D0E}"/>
              </a:ext>
            </a:extLst>
          </p:cNvPr>
          <p:cNvPicPr>
            <a:picLocks noChangeAspect="1"/>
          </p:cNvPicPr>
          <p:nvPr/>
        </p:nvPicPr>
        <p:blipFill>
          <a:blip r:embed="rId6"/>
          <a:stretch>
            <a:fillRect/>
          </a:stretch>
        </p:blipFill>
        <p:spPr>
          <a:xfrm>
            <a:off x="366712" y="1540923"/>
            <a:ext cx="4195762" cy="537653"/>
          </a:xfrm>
          <a:prstGeom prst="rect">
            <a:avLst/>
          </a:prstGeom>
        </p:spPr>
      </p:pic>
      <p:pic>
        <p:nvPicPr>
          <p:cNvPr id="16" name="Picture 16" descr="A close up of a logo&#10;&#10;Description generated with very high confidence">
            <a:extLst>
              <a:ext uri="{FF2B5EF4-FFF2-40B4-BE49-F238E27FC236}">
                <a16:creationId xmlns:a16="http://schemas.microsoft.com/office/drawing/2014/main" id="{63A20F99-304A-4978-B758-04926335554B}"/>
              </a:ext>
            </a:extLst>
          </p:cNvPr>
          <p:cNvPicPr>
            <a:picLocks noChangeAspect="1"/>
          </p:cNvPicPr>
          <p:nvPr/>
        </p:nvPicPr>
        <p:blipFill>
          <a:blip r:embed="rId7"/>
          <a:stretch>
            <a:fillRect/>
          </a:stretch>
        </p:blipFill>
        <p:spPr>
          <a:xfrm>
            <a:off x="366712" y="4189869"/>
            <a:ext cx="4207668" cy="514232"/>
          </a:xfrm>
          <a:prstGeom prst="rect">
            <a:avLst/>
          </a:prstGeom>
        </p:spPr>
      </p:pic>
      <p:pic>
        <p:nvPicPr>
          <p:cNvPr id="18" name="Picture 18" descr="A close up of a logo&#10;&#10;Description generated with high confidence">
            <a:extLst>
              <a:ext uri="{FF2B5EF4-FFF2-40B4-BE49-F238E27FC236}">
                <a16:creationId xmlns:a16="http://schemas.microsoft.com/office/drawing/2014/main" id="{C14D1F05-7C74-46E7-9D8C-7B1B4474C5C4}"/>
              </a:ext>
            </a:extLst>
          </p:cNvPr>
          <p:cNvPicPr>
            <a:picLocks noChangeAspect="1"/>
          </p:cNvPicPr>
          <p:nvPr/>
        </p:nvPicPr>
        <p:blipFill rotWithShape="1">
          <a:blip r:embed="rId8"/>
          <a:srcRect l="709" t="-1792" r="10249"/>
          <a:stretch/>
        </p:blipFill>
        <p:spPr>
          <a:xfrm>
            <a:off x="7767169" y="1540654"/>
            <a:ext cx="4189871" cy="611839"/>
          </a:xfrm>
          <a:prstGeom prst="rect">
            <a:avLst/>
          </a:prstGeom>
        </p:spPr>
      </p:pic>
      <p:pic>
        <p:nvPicPr>
          <p:cNvPr id="21" name="Picture 21" descr="A close up of a logo&#10;&#10;Description generated with very high confidence">
            <a:extLst>
              <a:ext uri="{FF2B5EF4-FFF2-40B4-BE49-F238E27FC236}">
                <a16:creationId xmlns:a16="http://schemas.microsoft.com/office/drawing/2014/main" id="{4A558219-F4E1-4F33-A827-88CA2ABCA804}"/>
              </a:ext>
            </a:extLst>
          </p:cNvPr>
          <p:cNvPicPr>
            <a:picLocks noChangeAspect="1"/>
          </p:cNvPicPr>
          <p:nvPr/>
        </p:nvPicPr>
        <p:blipFill>
          <a:blip r:embed="rId9"/>
          <a:stretch>
            <a:fillRect/>
          </a:stretch>
        </p:blipFill>
        <p:spPr>
          <a:xfrm>
            <a:off x="7772400" y="4214918"/>
            <a:ext cx="4195762" cy="607008"/>
          </a:xfrm>
          <a:prstGeom prst="rect">
            <a:avLst/>
          </a:prstGeom>
        </p:spPr>
      </p:pic>
    </p:spTree>
    <p:extLst>
      <p:ext uri="{BB962C8B-B14F-4D97-AF65-F5344CB8AC3E}">
        <p14:creationId xmlns:p14="http://schemas.microsoft.com/office/powerpoint/2010/main" val="4034881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5AC057-19EA-415C-A749-4B4B12CE1936}"/>
              </a:ext>
            </a:extLst>
          </p:cNvPr>
          <p:cNvSpPr/>
          <p:nvPr/>
        </p:nvSpPr>
        <p:spPr>
          <a:xfrm>
            <a:off x="0" y="0"/>
            <a:ext cx="12229379" cy="11019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Query Formulator: How did we ask the right things?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98" y="1229025"/>
            <a:ext cx="5932291" cy="32374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323" y="1229025"/>
            <a:ext cx="5777208" cy="4902144"/>
          </a:xfrm>
          <a:prstGeom prst="rect">
            <a:avLst/>
          </a:prstGeom>
        </p:spPr>
      </p:pic>
      <p:sp>
        <p:nvSpPr>
          <p:cNvPr id="8" name="Oval 7"/>
          <p:cNvSpPr/>
          <p:nvPr/>
        </p:nvSpPr>
        <p:spPr>
          <a:xfrm>
            <a:off x="339969" y="1336431"/>
            <a:ext cx="879231" cy="3399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779584" y="1676400"/>
            <a:ext cx="0" cy="38522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6888" y="5528607"/>
            <a:ext cx="2226004" cy="369332"/>
          </a:xfrm>
          <a:prstGeom prst="rect">
            <a:avLst/>
          </a:prstGeom>
          <a:noFill/>
          <a:ln>
            <a:solidFill>
              <a:schemeClr val="tx1"/>
            </a:solidFill>
          </a:ln>
        </p:spPr>
        <p:txBody>
          <a:bodyPr wrap="square" rtlCol="0">
            <a:spAutoFit/>
          </a:bodyPr>
          <a:lstStyle/>
          <a:p>
            <a:r>
              <a:rPr lang="en-US"/>
              <a:t>Mention the file-type</a:t>
            </a:r>
          </a:p>
        </p:txBody>
      </p:sp>
      <p:sp>
        <p:nvSpPr>
          <p:cNvPr id="12" name="Oval 11"/>
          <p:cNvSpPr/>
          <p:nvPr/>
        </p:nvSpPr>
        <p:spPr>
          <a:xfrm>
            <a:off x="7255310" y="1182132"/>
            <a:ext cx="2486567" cy="6232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2" idx="3"/>
          </p:cNvCxnSpPr>
          <p:nvPr/>
        </p:nvCxnSpPr>
        <p:spPr>
          <a:xfrm>
            <a:off x="8619583" y="1809334"/>
            <a:ext cx="15744" cy="44512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4263" y="6265412"/>
            <a:ext cx="2301655" cy="369332"/>
          </a:xfrm>
          <a:prstGeom prst="rect">
            <a:avLst/>
          </a:prstGeom>
          <a:noFill/>
          <a:ln>
            <a:solidFill>
              <a:schemeClr val="tx1"/>
            </a:solidFill>
          </a:ln>
        </p:spPr>
        <p:txBody>
          <a:bodyPr wrap="square" rtlCol="0">
            <a:spAutoFit/>
          </a:bodyPr>
          <a:lstStyle/>
          <a:p>
            <a:r>
              <a:rPr lang="en-US"/>
              <a:t>Name of the company</a:t>
            </a:r>
          </a:p>
        </p:txBody>
      </p:sp>
      <p:sp>
        <p:nvSpPr>
          <p:cNvPr id="17" name="Oval 16"/>
          <p:cNvSpPr/>
          <p:nvPr/>
        </p:nvSpPr>
        <p:spPr>
          <a:xfrm>
            <a:off x="2754923" y="1321750"/>
            <a:ext cx="833235" cy="3399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3165231" y="1676400"/>
            <a:ext cx="5861" cy="42320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28142" y="5898672"/>
            <a:ext cx="1949566" cy="646331"/>
          </a:xfrm>
          <a:prstGeom prst="rect">
            <a:avLst/>
          </a:prstGeom>
          <a:noFill/>
          <a:ln>
            <a:solidFill>
              <a:schemeClr val="tx1"/>
            </a:solidFill>
          </a:ln>
        </p:spPr>
        <p:txBody>
          <a:bodyPr wrap="square" rtlCol="0">
            <a:spAutoFit/>
          </a:bodyPr>
          <a:lstStyle/>
          <a:p>
            <a:r>
              <a:rPr lang="en-US"/>
              <a:t>Making keywords mandatory</a:t>
            </a:r>
          </a:p>
        </p:txBody>
      </p:sp>
      <p:sp>
        <p:nvSpPr>
          <p:cNvPr id="21" name="Oval 20"/>
          <p:cNvSpPr/>
          <p:nvPr/>
        </p:nvSpPr>
        <p:spPr>
          <a:xfrm>
            <a:off x="1635370" y="1364178"/>
            <a:ext cx="314999" cy="3004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1" idx="4"/>
          </p:cNvCxnSpPr>
          <p:nvPr/>
        </p:nvCxnSpPr>
        <p:spPr>
          <a:xfrm flipH="1">
            <a:off x="1774256" y="1664677"/>
            <a:ext cx="18614" cy="30122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50237" y="4672206"/>
            <a:ext cx="1604798" cy="646331"/>
          </a:xfrm>
          <a:prstGeom prst="rect">
            <a:avLst/>
          </a:prstGeom>
          <a:noFill/>
          <a:ln>
            <a:solidFill>
              <a:schemeClr val="tx1"/>
            </a:solidFill>
          </a:ln>
        </p:spPr>
        <p:txBody>
          <a:bodyPr wrap="square" rtlCol="0">
            <a:spAutoFit/>
          </a:bodyPr>
          <a:lstStyle/>
          <a:p>
            <a:r>
              <a:rPr lang="en-US"/>
              <a:t>Making some words optional</a:t>
            </a:r>
          </a:p>
        </p:txBody>
      </p:sp>
      <p:sp>
        <p:nvSpPr>
          <p:cNvPr id="29" name="Oval 28"/>
          <p:cNvSpPr/>
          <p:nvPr/>
        </p:nvSpPr>
        <p:spPr>
          <a:xfrm>
            <a:off x="9747917" y="1341922"/>
            <a:ext cx="310483" cy="2993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stCxn id="29" idx="4"/>
          </p:cNvCxnSpPr>
          <p:nvPr/>
        </p:nvCxnSpPr>
        <p:spPr>
          <a:xfrm>
            <a:off x="9903159" y="1641231"/>
            <a:ext cx="49733" cy="46169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290883" y="6258225"/>
            <a:ext cx="1535033" cy="369332"/>
          </a:xfrm>
          <a:prstGeom prst="rect">
            <a:avLst/>
          </a:prstGeom>
          <a:noFill/>
          <a:ln>
            <a:solidFill>
              <a:schemeClr val="tx1"/>
            </a:solidFill>
          </a:ln>
        </p:spPr>
        <p:txBody>
          <a:bodyPr wrap="square" rtlCol="0">
            <a:spAutoFit/>
          </a:bodyPr>
          <a:lstStyle/>
          <a:p>
            <a:r>
              <a:rPr lang="en-US"/>
              <a:t>Optional alias</a:t>
            </a:r>
          </a:p>
        </p:txBody>
      </p:sp>
    </p:spTree>
    <p:extLst>
      <p:ext uri="{BB962C8B-B14F-4D97-AF65-F5344CB8AC3E}">
        <p14:creationId xmlns:p14="http://schemas.microsoft.com/office/powerpoint/2010/main" val="1032638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
        <p:nvSpPr>
          <p:cNvPr id="2" name="Rectangle 1"/>
          <p:cNvSpPr/>
          <p:nvPr/>
        </p:nvSpPr>
        <p:spPr>
          <a:xfrm>
            <a:off x="7772399" y="2106465"/>
            <a:ext cx="3587263" cy="2172458"/>
          </a:xfrm>
          <a:prstGeom prst="rect">
            <a:avLst/>
          </a:prstGeom>
          <a:solidFill>
            <a:srgbClr val="FF0000">
              <a:alpha val="18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82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E3873838-82D8-4A3B-9798-1904CE829DBF}"/>
              </a:ext>
            </a:extLst>
          </p:cNvPr>
          <p:cNvPicPr>
            <a:picLocks noChangeAspect="1"/>
          </p:cNvPicPr>
          <p:nvPr/>
        </p:nvPicPr>
        <p:blipFill rotWithShape="1">
          <a:blip r:embed="rId3"/>
          <a:srcRect l="18224" r="234"/>
          <a:stretch/>
        </p:blipFill>
        <p:spPr>
          <a:xfrm>
            <a:off x="420837" y="1583819"/>
            <a:ext cx="3362333" cy="4522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984287D8-8786-49EB-91E5-FE0BC5EACECC}"/>
              </a:ext>
            </a:extLst>
          </p:cNvPr>
          <p:cNvCxnSpPr>
            <a:cxnSpLocks/>
          </p:cNvCxnSpPr>
          <p:nvPr/>
        </p:nvCxnSpPr>
        <p:spPr>
          <a:xfrm flipV="1">
            <a:off x="3990862" y="3717036"/>
            <a:ext cx="2544865" cy="24133"/>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2432AEF-0A82-4B98-BEBF-2A26D9F1ACDC}"/>
              </a:ext>
            </a:extLst>
          </p:cNvPr>
          <p:cNvSpPr/>
          <p:nvPr/>
        </p:nvSpPr>
        <p:spPr>
          <a:xfrm>
            <a:off x="3844723" y="3671103"/>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1723EB-1FC8-426C-9A23-0710A7C20DFF}"/>
              </a:ext>
            </a:extLst>
          </p:cNvPr>
          <p:cNvSpPr/>
          <p:nvPr/>
        </p:nvSpPr>
        <p:spPr>
          <a:xfrm>
            <a:off x="6545481" y="3642166"/>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31824C-9E3E-4599-B7D1-F97A92EE27DB}"/>
              </a:ext>
            </a:extLst>
          </p:cNvPr>
          <p:cNvSpPr txBox="1"/>
          <p:nvPr/>
        </p:nvSpPr>
        <p:spPr>
          <a:xfrm>
            <a:off x="3914171" y="3388488"/>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a:t>
            </a:r>
          </a:p>
        </p:txBody>
      </p:sp>
      <p:sp>
        <p:nvSpPr>
          <p:cNvPr id="14" name="TextBox 13">
            <a:extLst>
              <a:ext uri="{FF2B5EF4-FFF2-40B4-BE49-F238E27FC236}">
                <a16:creationId xmlns:a16="http://schemas.microsoft.com/office/drawing/2014/main" id="{541D959F-7902-4C0A-B9F8-1E1A147ADDC3}"/>
              </a:ext>
            </a:extLst>
          </p:cNvPr>
          <p:cNvSpPr txBox="1"/>
          <p:nvPr/>
        </p:nvSpPr>
        <p:spPr>
          <a:xfrm>
            <a:off x="5968677" y="3398133"/>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End</a:t>
            </a:r>
          </a:p>
        </p:txBody>
      </p:sp>
      <p:pic>
        <p:nvPicPr>
          <p:cNvPr id="16" name="Picture 3" descr="A close up of a logo&#10;&#10;Description generated with very high confidence">
            <a:extLst>
              <a:ext uri="{FF2B5EF4-FFF2-40B4-BE49-F238E27FC236}">
                <a16:creationId xmlns:a16="http://schemas.microsoft.com/office/drawing/2014/main" id="{A4D9F388-79F1-4544-B1AD-3E4FA23D5570}"/>
              </a:ext>
            </a:extLst>
          </p:cNvPr>
          <p:cNvPicPr>
            <a:picLocks noChangeAspect="1"/>
          </p:cNvPicPr>
          <p:nvPr/>
        </p:nvPicPr>
        <p:blipFill>
          <a:blip r:embed="rId4"/>
          <a:stretch>
            <a:fillRect/>
          </a:stretch>
        </p:blipFill>
        <p:spPr>
          <a:xfrm rot="5400000">
            <a:off x="3261292" y="3530914"/>
            <a:ext cx="874144" cy="453813"/>
          </a:xfrm>
          <a:prstGeom prst="rect">
            <a:avLst/>
          </a:prstGeom>
        </p:spPr>
      </p:pic>
      <p:sp>
        <p:nvSpPr>
          <p:cNvPr id="6" name="Rectangle 5">
            <a:extLst>
              <a:ext uri="{FF2B5EF4-FFF2-40B4-BE49-F238E27FC236}">
                <a16:creationId xmlns:a16="http://schemas.microsoft.com/office/drawing/2014/main" id="{53A9543A-1FC8-4180-9C71-E6815E75E570}"/>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What is web Crawling?</a:t>
            </a:r>
            <a:endParaRPr lang="en-US">
              <a:cs typeface="Calibri"/>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662" y="1731385"/>
            <a:ext cx="4876048" cy="4165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30360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E3873838-82D8-4A3B-9798-1904CE829DBF}"/>
              </a:ext>
            </a:extLst>
          </p:cNvPr>
          <p:cNvPicPr>
            <a:picLocks noChangeAspect="1"/>
          </p:cNvPicPr>
          <p:nvPr/>
        </p:nvPicPr>
        <p:blipFill rotWithShape="1">
          <a:blip r:embed="rId3"/>
          <a:srcRect l="18224" r="234"/>
          <a:stretch/>
        </p:blipFill>
        <p:spPr>
          <a:xfrm>
            <a:off x="832130" y="1769739"/>
            <a:ext cx="2773954" cy="373130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984287D8-8786-49EB-91E5-FE0BC5EACECC}"/>
              </a:ext>
            </a:extLst>
          </p:cNvPr>
          <p:cNvCxnSpPr>
            <a:cxnSpLocks/>
          </p:cNvCxnSpPr>
          <p:nvPr/>
        </p:nvCxnSpPr>
        <p:spPr>
          <a:xfrm flipV="1">
            <a:off x="3978470" y="2810070"/>
            <a:ext cx="168650" cy="979326"/>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2432AEF-0A82-4B98-BEBF-2A26D9F1ACDC}"/>
              </a:ext>
            </a:extLst>
          </p:cNvPr>
          <p:cNvSpPr/>
          <p:nvPr/>
        </p:nvSpPr>
        <p:spPr>
          <a:xfrm>
            <a:off x="3833890" y="3709685"/>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1723EB-1FC8-426C-9A23-0710A7C20DFF}"/>
              </a:ext>
            </a:extLst>
          </p:cNvPr>
          <p:cNvSpPr/>
          <p:nvPr/>
        </p:nvSpPr>
        <p:spPr>
          <a:xfrm>
            <a:off x="8290334" y="3458165"/>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31824C-9E3E-4599-B7D1-F97A92EE27DB}"/>
              </a:ext>
            </a:extLst>
          </p:cNvPr>
          <p:cNvSpPr txBox="1"/>
          <p:nvPr/>
        </p:nvSpPr>
        <p:spPr>
          <a:xfrm>
            <a:off x="3575105" y="4124104"/>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a:t>
            </a:r>
          </a:p>
        </p:txBody>
      </p:sp>
      <p:sp>
        <p:nvSpPr>
          <p:cNvPr id="14" name="TextBox 13">
            <a:extLst>
              <a:ext uri="{FF2B5EF4-FFF2-40B4-BE49-F238E27FC236}">
                <a16:creationId xmlns:a16="http://schemas.microsoft.com/office/drawing/2014/main" id="{541D959F-7902-4C0A-B9F8-1E1A147ADDC3}"/>
              </a:ext>
            </a:extLst>
          </p:cNvPr>
          <p:cNvSpPr txBox="1"/>
          <p:nvPr/>
        </p:nvSpPr>
        <p:spPr>
          <a:xfrm>
            <a:off x="7708269" y="3137720"/>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End</a:t>
            </a:r>
          </a:p>
        </p:txBody>
      </p:sp>
      <p:pic>
        <p:nvPicPr>
          <p:cNvPr id="16" name="Picture 3" descr="A close up of a logo&#10;&#10;Description generated with very high confidence">
            <a:extLst>
              <a:ext uri="{FF2B5EF4-FFF2-40B4-BE49-F238E27FC236}">
                <a16:creationId xmlns:a16="http://schemas.microsoft.com/office/drawing/2014/main" id="{A4D9F388-79F1-4544-B1AD-3E4FA23D5570}"/>
              </a:ext>
            </a:extLst>
          </p:cNvPr>
          <p:cNvPicPr>
            <a:picLocks noChangeAspect="1"/>
          </p:cNvPicPr>
          <p:nvPr/>
        </p:nvPicPr>
        <p:blipFill>
          <a:blip r:embed="rId4"/>
          <a:stretch>
            <a:fillRect/>
          </a:stretch>
        </p:blipFill>
        <p:spPr>
          <a:xfrm rot="5400000">
            <a:off x="3265458" y="3561344"/>
            <a:ext cx="874144" cy="453813"/>
          </a:xfrm>
          <a:prstGeom prst="rect">
            <a:avLst/>
          </a:prstGeom>
        </p:spPr>
      </p:pic>
      <p:cxnSp>
        <p:nvCxnSpPr>
          <p:cNvPr id="15" name="Straight Arrow Connector 14">
            <a:extLst>
              <a:ext uri="{FF2B5EF4-FFF2-40B4-BE49-F238E27FC236}">
                <a16:creationId xmlns:a16="http://schemas.microsoft.com/office/drawing/2014/main" id="{F62219FB-1A63-4B65-BFB4-EBF3BA211B70}"/>
              </a:ext>
            </a:extLst>
          </p:cNvPr>
          <p:cNvCxnSpPr>
            <a:cxnSpLocks/>
          </p:cNvCxnSpPr>
          <p:nvPr/>
        </p:nvCxnSpPr>
        <p:spPr>
          <a:xfrm flipV="1">
            <a:off x="4091520" y="2188297"/>
            <a:ext cx="1862701" cy="588033"/>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AB4BBF-65C8-4DE7-B7C0-210A4DA45CBD}"/>
              </a:ext>
            </a:extLst>
          </p:cNvPr>
          <p:cNvCxnSpPr>
            <a:cxnSpLocks/>
          </p:cNvCxnSpPr>
          <p:nvPr/>
        </p:nvCxnSpPr>
        <p:spPr>
          <a:xfrm flipH="1">
            <a:off x="4424650" y="2068978"/>
            <a:ext cx="1997035" cy="3745355"/>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DC65117-0D64-42B1-8B38-E3C067E401F6}"/>
              </a:ext>
            </a:extLst>
          </p:cNvPr>
          <p:cNvCxnSpPr>
            <a:cxnSpLocks/>
          </p:cNvCxnSpPr>
          <p:nvPr/>
        </p:nvCxnSpPr>
        <p:spPr>
          <a:xfrm flipH="1" flipV="1">
            <a:off x="6784470" y="4548118"/>
            <a:ext cx="761621" cy="1164396"/>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3613B04-49EE-4CB1-A9B7-26AACCF30D8F}"/>
              </a:ext>
            </a:extLst>
          </p:cNvPr>
          <p:cNvCxnSpPr>
            <a:cxnSpLocks/>
          </p:cNvCxnSpPr>
          <p:nvPr/>
        </p:nvCxnSpPr>
        <p:spPr>
          <a:xfrm flipH="1">
            <a:off x="4609109" y="4225323"/>
            <a:ext cx="1998300" cy="1487191"/>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57EDA07-0184-427D-8385-997FB1061B85}"/>
              </a:ext>
            </a:extLst>
          </p:cNvPr>
          <p:cNvCxnSpPr>
            <a:cxnSpLocks/>
          </p:cNvCxnSpPr>
          <p:nvPr/>
        </p:nvCxnSpPr>
        <p:spPr>
          <a:xfrm flipH="1">
            <a:off x="7546091" y="3586137"/>
            <a:ext cx="796995" cy="2090629"/>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D07706EA-E9DB-47EA-AF83-05DB8B9B396C}"/>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Unsupervised machines cannot be trusted</a:t>
            </a:r>
            <a:endParaRPr lang="en-US"/>
          </a:p>
        </p:txBody>
      </p:sp>
      <p:pic>
        <p:nvPicPr>
          <p:cNvPr id="8" name="Picture 6" descr="A screenshot of a cell phone&#10;&#10;Description generated with very high confidence">
            <a:extLst>
              <a:ext uri="{FF2B5EF4-FFF2-40B4-BE49-F238E27FC236}">
                <a16:creationId xmlns:a16="http://schemas.microsoft.com/office/drawing/2014/main" id="{9B5C51AE-0388-4E80-9DE6-E968ED9D996F}"/>
              </a:ext>
            </a:extLst>
          </p:cNvPr>
          <p:cNvPicPr>
            <a:picLocks noChangeAspect="1"/>
          </p:cNvPicPr>
          <p:nvPr/>
        </p:nvPicPr>
        <p:blipFill>
          <a:blip r:embed="rId5"/>
          <a:stretch>
            <a:fillRect/>
          </a:stretch>
        </p:blipFill>
        <p:spPr>
          <a:xfrm>
            <a:off x="3853690" y="2368385"/>
            <a:ext cx="1392546" cy="846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3551" y="1796405"/>
            <a:ext cx="1771328" cy="102550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8310" y="5320417"/>
            <a:ext cx="1661440" cy="915555"/>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6254" y="2181589"/>
            <a:ext cx="3390501" cy="2896739"/>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3673" y="5342852"/>
            <a:ext cx="2004146" cy="94296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6836" y="3653427"/>
            <a:ext cx="1890063" cy="101305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45" name="TextBox 44"/>
          <p:cNvSpPr txBox="1"/>
          <p:nvPr/>
        </p:nvSpPr>
        <p:spPr>
          <a:xfrm>
            <a:off x="710377" y="5589558"/>
            <a:ext cx="2773955" cy="923330"/>
          </a:xfrm>
          <a:prstGeom prst="rect">
            <a:avLst/>
          </a:prstGeom>
          <a:noFill/>
        </p:spPr>
        <p:txBody>
          <a:bodyPr wrap="square" rtlCol="0">
            <a:spAutoFit/>
          </a:bodyPr>
          <a:lstStyle/>
          <a:p>
            <a:pPr algn="just"/>
            <a:r>
              <a:rPr lang="en-US"/>
              <a:t>Start with a google search of the company and its business activity.</a:t>
            </a:r>
          </a:p>
        </p:txBody>
      </p:sp>
      <p:sp>
        <p:nvSpPr>
          <p:cNvPr id="46" name="TextBox 45"/>
          <p:cNvSpPr txBox="1"/>
          <p:nvPr/>
        </p:nvSpPr>
        <p:spPr>
          <a:xfrm>
            <a:off x="8416254" y="5312559"/>
            <a:ext cx="3349302" cy="1200329"/>
          </a:xfrm>
          <a:prstGeom prst="rect">
            <a:avLst/>
          </a:prstGeom>
          <a:noFill/>
        </p:spPr>
        <p:txBody>
          <a:bodyPr wrap="square" rtlCol="0">
            <a:spAutoFit/>
          </a:bodyPr>
          <a:lstStyle/>
          <a:p>
            <a:pPr algn="just"/>
            <a:r>
              <a:rPr lang="en-US"/>
              <a:t>The business activity appears in the financial report that specifically appears on search services provided by the website.</a:t>
            </a:r>
          </a:p>
        </p:txBody>
      </p:sp>
    </p:spTree>
    <p:extLst>
      <p:ext uri="{BB962C8B-B14F-4D97-AF65-F5344CB8AC3E}">
        <p14:creationId xmlns:p14="http://schemas.microsoft.com/office/powerpoint/2010/main" val="1471825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7706EA-E9DB-47EA-AF83-05DB8B9B396C}"/>
              </a:ext>
            </a:extLst>
          </p:cNvPr>
          <p:cNvSpPr/>
          <p:nvPr/>
        </p:nvSpPr>
        <p:spPr>
          <a:xfrm>
            <a:off x="6623538" y="3239"/>
            <a:ext cx="5608716" cy="6854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288000" tIns="396000" rIns="432000" rtlCol="0" anchor="t"/>
          <a:lstStyle/>
          <a:p>
            <a:pPr algn="r"/>
            <a:r>
              <a:rPr lang="en-US" sz="4000">
                <a:cs typeface="Calibri"/>
              </a:rPr>
              <a:t>Web Crawling: Where and how far?</a:t>
            </a:r>
            <a:endParaRPr lang="en-US"/>
          </a:p>
        </p:txBody>
      </p:sp>
      <p:sp>
        <p:nvSpPr>
          <p:cNvPr id="2" name="TextBox 1">
            <a:extLst>
              <a:ext uri="{FF2B5EF4-FFF2-40B4-BE49-F238E27FC236}">
                <a16:creationId xmlns:a16="http://schemas.microsoft.com/office/drawing/2014/main" id="{B227C8C5-AB1D-4BB1-ACB1-4AFA84A712DF}"/>
              </a:ext>
            </a:extLst>
          </p:cNvPr>
          <p:cNvSpPr txBox="1"/>
          <p:nvPr/>
        </p:nvSpPr>
        <p:spPr>
          <a:xfrm>
            <a:off x="6976208" y="2565426"/>
            <a:ext cx="4371520" cy="3662541"/>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i="1">
                <a:solidFill>
                  <a:schemeClr val="bg1"/>
                </a:solidFill>
                <a:cs typeface="Calibri"/>
              </a:rPr>
              <a:t>The problem:</a:t>
            </a:r>
            <a:r>
              <a:rPr lang="en-US" sz="2800">
                <a:solidFill>
                  <a:schemeClr val="bg1"/>
                </a:solidFill>
                <a:cs typeface="Calibri"/>
              </a:rPr>
              <a:t> </a:t>
            </a:r>
          </a:p>
          <a:p>
            <a:r>
              <a:rPr lang="en-US" sz="2800">
                <a:solidFill>
                  <a:schemeClr val="bg1"/>
                </a:solidFill>
                <a:cs typeface="Calibri"/>
              </a:rPr>
              <a:t>We don’t know how far to dig, and where to dig? </a:t>
            </a:r>
          </a:p>
          <a:p>
            <a:endParaRPr lang="en-US" sz="2800">
              <a:solidFill>
                <a:schemeClr val="bg1"/>
              </a:solidFill>
              <a:cs typeface="Calibri"/>
            </a:endParaRPr>
          </a:p>
          <a:p>
            <a:r>
              <a:rPr lang="en-US" sz="2800">
                <a:solidFill>
                  <a:schemeClr val="bg1"/>
                </a:solidFill>
                <a:cs typeface="Calibri"/>
              </a:rPr>
              <a:t>We don’t know the credible sources and where the information lies on the credible sources.</a:t>
            </a:r>
          </a:p>
        </p:txBody>
      </p:sp>
      <p:pic>
        <p:nvPicPr>
          <p:cNvPr id="3" name="Picture 2"/>
          <p:cNvPicPr>
            <a:picLocks noChangeAspect="1"/>
          </p:cNvPicPr>
          <p:nvPr/>
        </p:nvPicPr>
        <p:blipFill>
          <a:blip r:embed="rId2"/>
          <a:stretch>
            <a:fillRect/>
          </a:stretch>
        </p:blipFill>
        <p:spPr>
          <a:xfrm>
            <a:off x="842107" y="1504462"/>
            <a:ext cx="5272187" cy="4169507"/>
          </a:xfrm>
          <a:prstGeom prst="rect">
            <a:avLst/>
          </a:prstGeom>
        </p:spPr>
      </p:pic>
      <p:cxnSp>
        <p:nvCxnSpPr>
          <p:cNvPr id="6" name="Straight Connector 5"/>
          <p:cNvCxnSpPr/>
          <p:nvPr/>
        </p:nvCxnSpPr>
        <p:spPr>
          <a:xfrm>
            <a:off x="7139354" y="1887415"/>
            <a:ext cx="46540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099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2F9C74-C0FD-4965-8A19-2C2DDF4B2A2F}"/>
              </a:ext>
            </a:extLst>
          </p:cNvPr>
          <p:cNvSpPr txBox="1"/>
          <p:nvPr/>
        </p:nvSpPr>
        <p:spPr>
          <a:xfrm>
            <a:off x="7678615" y="1505324"/>
            <a:ext cx="4278923" cy="483209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charset="0"/>
              <a:buChar char="•"/>
            </a:pPr>
            <a:r>
              <a:rPr lang="en-US" sz="2800">
                <a:cs typeface="Calibri"/>
              </a:rPr>
              <a:t>Interestingly the structured data (available on Federal websites &amp; Wikipedia) is also credible!</a:t>
            </a:r>
          </a:p>
          <a:p>
            <a:pPr marL="285750" indent="-285750">
              <a:buFont typeface="Arial" charset="0"/>
              <a:buChar char="•"/>
            </a:pPr>
            <a:endParaRPr lang="en-US" sz="2800">
              <a:cs typeface="Calibri"/>
            </a:endParaRPr>
          </a:p>
          <a:p>
            <a:pPr marL="285750" indent="-285750">
              <a:buFont typeface="Arial" charset="0"/>
              <a:buChar char="•"/>
            </a:pPr>
            <a:r>
              <a:rPr lang="en-US" sz="2800">
                <a:cs typeface="Calibri"/>
              </a:rPr>
              <a:t>Design of specific crawlers to get data from specific types of data. </a:t>
            </a:r>
          </a:p>
          <a:p>
            <a:pPr marL="285750" indent="-285750">
              <a:buFont typeface="Arial" charset="0"/>
              <a:buChar char="•"/>
            </a:pPr>
            <a:endParaRPr lang="en-US" sz="2800">
              <a:cs typeface="Calibri"/>
            </a:endParaRPr>
          </a:p>
          <a:p>
            <a:pPr marL="285750" indent="-285750">
              <a:buFont typeface="Arial" charset="0"/>
              <a:buChar char="•"/>
            </a:pPr>
            <a:r>
              <a:rPr lang="en-US" sz="2800">
                <a:cs typeface="Calibri"/>
              </a:rPr>
              <a:t>Create the baseline data.</a:t>
            </a:r>
          </a:p>
        </p:txBody>
      </p:sp>
      <p:pic>
        <p:nvPicPr>
          <p:cNvPr id="5" name="Picture 4"/>
          <p:cNvPicPr>
            <a:picLocks noChangeAspect="1"/>
          </p:cNvPicPr>
          <p:nvPr/>
        </p:nvPicPr>
        <p:blipFill>
          <a:blip r:embed="rId2"/>
          <a:stretch>
            <a:fillRect/>
          </a:stretch>
        </p:blipFill>
        <p:spPr>
          <a:xfrm>
            <a:off x="155803" y="1512277"/>
            <a:ext cx="2669460" cy="33492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127" y="1418493"/>
            <a:ext cx="2067273" cy="5005754"/>
          </a:xfrm>
          <a:prstGeom prst="rect">
            <a:avLst/>
          </a:prstGeom>
        </p:spPr>
      </p:pic>
      <p:sp>
        <p:nvSpPr>
          <p:cNvPr id="7" name="Rectangle 6">
            <a:extLst>
              <a:ext uri="{FF2B5EF4-FFF2-40B4-BE49-F238E27FC236}">
                <a16:creationId xmlns:a16="http://schemas.microsoft.com/office/drawing/2014/main" id="{D07706EA-E9DB-47EA-AF83-05DB8B9B396C}"/>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Credible data to the rescue</a:t>
            </a: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159" y="1512277"/>
            <a:ext cx="2118619" cy="3036277"/>
          </a:xfrm>
          <a:prstGeom prst="rect">
            <a:avLst/>
          </a:prstGeom>
        </p:spPr>
      </p:pic>
    </p:spTree>
    <p:extLst>
      <p:ext uri="{BB962C8B-B14F-4D97-AF65-F5344CB8AC3E}">
        <p14:creationId xmlns:p14="http://schemas.microsoft.com/office/powerpoint/2010/main" val="301635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
        <p:nvSpPr>
          <p:cNvPr id="2" name="Rectangle 1"/>
          <p:cNvSpPr/>
          <p:nvPr/>
        </p:nvSpPr>
        <p:spPr>
          <a:xfrm>
            <a:off x="7666892" y="4521419"/>
            <a:ext cx="3587263" cy="2172458"/>
          </a:xfrm>
          <a:prstGeom prst="rect">
            <a:avLst/>
          </a:prstGeom>
          <a:solidFill>
            <a:srgbClr val="FF0000">
              <a:alpha val="18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348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7706EA-E9DB-47EA-AF83-05DB8B9B396C}"/>
              </a:ext>
            </a:extLst>
          </p:cNvPr>
          <p:cNvSpPr/>
          <p:nvPr/>
        </p:nvSpPr>
        <p:spPr>
          <a:xfrm>
            <a:off x="0" y="0"/>
            <a:ext cx="6522719"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288000" tIns="108000" rIns="0" rtlCol="0" anchor="t"/>
          <a:lstStyle/>
          <a:p>
            <a:r>
              <a:rPr lang="en-US" sz="4000">
                <a:cs typeface="Calibri"/>
              </a:rPr>
              <a:t>Parser: </a:t>
            </a:r>
            <a:endParaRPr lang="en-US">
              <a:cs typeface="Calibri"/>
            </a:endParaRPr>
          </a:p>
          <a:p>
            <a:r>
              <a:rPr lang="en-US" sz="4000">
                <a:cs typeface="Calibri"/>
              </a:rPr>
              <a:t>Getting unstructured data</a:t>
            </a:r>
            <a:endParaRPr lang="en-US">
              <a:cs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769" y="654832"/>
            <a:ext cx="5057880" cy="5633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19BA2E29-D25C-4D6A-938F-A655572B19E9}"/>
              </a:ext>
            </a:extLst>
          </p:cNvPr>
          <p:cNvSpPr txBox="1"/>
          <p:nvPr/>
        </p:nvSpPr>
        <p:spPr>
          <a:xfrm>
            <a:off x="575895" y="2049193"/>
            <a:ext cx="5370927" cy="52629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Use of text abundance to locate meaningful paragraphs.</a:t>
            </a:r>
          </a:p>
          <a:p>
            <a:endParaRPr lang="en-US" sz="2800">
              <a:solidFill>
                <a:schemeClr val="bg1"/>
              </a:solidFill>
            </a:endParaRPr>
          </a:p>
          <a:p>
            <a:r>
              <a:rPr lang="en-US" sz="2800">
                <a:solidFill>
                  <a:schemeClr val="bg1"/>
                </a:solidFill>
              </a:rPr>
              <a:t>Filtering out tags containing social media redirects.</a:t>
            </a:r>
          </a:p>
          <a:p>
            <a:endParaRPr lang="en-US" sz="2800">
              <a:solidFill>
                <a:schemeClr val="bg1"/>
              </a:solidFill>
            </a:endParaRPr>
          </a:p>
          <a:p>
            <a:r>
              <a:rPr lang="en-US" sz="2800">
                <a:solidFill>
                  <a:schemeClr val="bg1"/>
                </a:solidFill>
              </a:rPr>
              <a:t>Removing graphic contents, advertisements.</a:t>
            </a:r>
          </a:p>
          <a:p>
            <a:endParaRPr lang="en-US" sz="2800">
              <a:solidFill>
                <a:schemeClr val="bg1"/>
              </a:solidFill>
            </a:endParaRPr>
          </a:p>
          <a:p>
            <a:endParaRPr lang="en-US" sz="2800">
              <a:solidFill>
                <a:schemeClr val="bg1"/>
              </a:solidFill>
            </a:endParaRPr>
          </a:p>
          <a:p>
            <a:endParaRPr lang="en-US" sz="2800">
              <a:solidFill>
                <a:schemeClr val="bg1"/>
              </a:solidFill>
            </a:endParaRPr>
          </a:p>
          <a:p>
            <a:r>
              <a:rPr lang="en-US" sz="2800">
                <a:solidFill>
                  <a:schemeClr val="bg1"/>
                </a:solidFill>
              </a:rPr>
              <a:t> </a:t>
            </a:r>
          </a:p>
        </p:txBody>
      </p:sp>
      <p:cxnSp>
        <p:nvCxnSpPr>
          <p:cNvPr id="2" name="Straight Arrow Connector 1">
            <a:extLst>
              <a:ext uri="{FF2B5EF4-FFF2-40B4-BE49-F238E27FC236}">
                <a16:creationId xmlns:a16="http://schemas.microsoft.com/office/drawing/2014/main" id="{C553FDDB-2ED7-498F-BF52-E949A98DE303}"/>
              </a:ext>
            </a:extLst>
          </p:cNvPr>
          <p:cNvCxnSpPr/>
          <p:nvPr/>
        </p:nvCxnSpPr>
        <p:spPr>
          <a:xfrm flipV="1">
            <a:off x="221457" y="1469231"/>
            <a:ext cx="5879305" cy="14287"/>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780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8101E4-7A4F-4FB5-B85C-326D1F650B25}"/>
              </a:ext>
            </a:extLst>
          </p:cNvPr>
          <p:cNvSpPr/>
          <p:nvPr/>
        </p:nvSpPr>
        <p:spPr>
          <a:xfrm>
            <a:off x="332779" y="1805781"/>
            <a:ext cx="11639758" cy="47857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EEE2C-4469-4914-BBDF-58DA0D0262A8}"/>
              </a:ext>
            </a:extLst>
          </p:cNvPr>
          <p:cNvSpPr>
            <a:spLocks noGrp="1"/>
          </p:cNvSpPr>
          <p:nvPr>
            <p:ph type="title"/>
          </p:nvPr>
        </p:nvSpPr>
        <p:spPr>
          <a:xfrm>
            <a:off x="686617" y="384782"/>
            <a:ext cx="4573475" cy="892512"/>
          </a:xfrm>
        </p:spPr>
        <p:txBody>
          <a:bodyPr vert="horz" lIns="91440" tIns="45720" rIns="91440" bIns="45720" rtlCol="0" anchor="t">
            <a:normAutofit/>
          </a:bodyPr>
          <a:lstStyle/>
          <a:p>
            <a:r>
              <a:rPr lang="en-US" sz="4800">
                <a:solidFill>
                  <a:schemeClr val="bg1"/>
                </a:solidFill>
              </a:rPr>
              <a:t>Determining </a:t>
            </a:r>
            <a:r>
              <a:rPr lang="en-US" sz="4800">
                <a:solidFill>
                  <a:srgbClr val="FFFFFF"/>
                </a:solidFill>
                <a:cs typeface="Calibri Light"/>
              </a:rPr>
              <a:t>Risks</a:t>
            </a:r>
          </a:p>
        </p:txBody>
      </p:sp>
      <p:pic>
        <p:nvPicPr>
          <p:cNvPr id="35" name="Picture 34">
            <a:extLst>
              <a:ext uri="{FF2B5EF4-FFF2-40B4-BE49-F238E27FC236}">
                <a16:creationId xmlns:a16="http://schemas.microsoft.com/office/drawing/2014/main" id="{252EF04C-3429-4D82-B525-2BFDC4851EE3}"/>
              </a:ext>
            </a:extLst>
          </p:cNvPr>
          <p:cNvPicPr>
            <a:picLocks noChangeAspect="1"/>
          </p:cNvPicPr>
          <p:nvPr/>
        </p:nvPicPr>
        <p:blipFill>
          <a:blip r:embed="rId3"/>
          <a:stretch>
            <a:fillRect/>
          </a:stretch>
        </p:blipFill>
        <p:spPr>
          <a:xfrm>
            <a:off x="7893248" y="2426454"/>
            <a:ext cx="3192584" cy="1797050"/>
          </a:xfrm>
          <a:prstGeom prst="rect">
            <a:avLst/>
          </a:prstGeom>
        </p:spPr>
      </p:pic>
      <p:cxnSp>
        <p:nvCxnSpPr>
          <p:cNvPr id="36" name="Straight Arrow Connector 35">
            <a:extLst>
              <a:ext uri="{FF2B5EF4-FFF2-40B4-BE49-F238E27FC236}">
                <a16:creationId xmlns:a16="http://schemas.microsoft.com/office/drawing/2014/main" id="{83913DA2-3D50-496D-9BED-953BB3FFDB07}"/>
              </a:ext>
            </a:extLst>
          </p:cNvPr>
          <p:cNvCxnSpPr/>
          <p:nvPr/>
        </p:nvCxnSpPr>
        <p:spPr>
          <a:xfrm>
            <a:off x="4887696" y="5089816"/>
            <a:ext cx="2854895" cy="612964"/>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5">
            <a:extLst>
              <a:ext uri="{FF2B5EF4-FFF2-40B4-BE49-F238E27FC236}">
                <a16:creationId xmlns:a16="http://schemas.microsoft.com/office/drawing/2014/main" id="{2F69D3B0-F50E-4F46-A634-7389DB2678B3}"/>
              </a:ext>
            </a:extLst>
          </p:cNvPr>
          <p:cNvSpPr txBox="1"/>
          <p:nvPr/>
        </p:nvSpPr>
        <p:spPr>
          <a:xfrm>
            <a:off x="1323705" y="2088943"/>
            <a:ext cx="3278987" cy="181588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FFFF"/>
                </a:solidFill>
              </a:rPr>
              <a:t>Ethylene glycol</a:t>
            </a:r>
            <a:endParaRPr lang="en-US" sz="2800">
              <a:cs typeface="Calibri"/>
            </a:endParaRPr>
          </a:p>
          <a:p>
            <a:pPr marL="342900" indent="-342900">
              <a:buFont typeface="Arial"/>
              <a:buChar char="•"/>
            </a:pPr>
            <a:r>
              <a:rPr lang="en-US" sz="2800">
                <a:solidFill>
                  <a:srgbClr val="FFFFFF"/>
                </a:solidFill>
              </a:rPr>
              <a:t>moderately toxic </a:t>
            </a:r>
            <a:endParaRPr lang="en-US" sz="2800">
              <a:solidFill>
                <a:srgbClr val="000000"/>
              </a:solidFill>
              <a:cs typeface="Calibri"/>
            </a:endParaRPr>
          </a:p>
          <a:p>
            <a:pPr marL="342900" indent="-342900">
              <a:buFont typeface="Arial"/>
              <a:buChar char="•"/>
            </a:pPr>
            <a:r>
              <a:rPr lang="en-US" sz="2800">
                <a:solidFill>
                  <a:srgbClr val="FFFFFF"/>
                </a:solidFill>
              </a:rPr>
              <a:t>generally used in anti-freeze</a:t>
            </a:r>
            <a:endParaRPr lang="en-US" sz="2800">
              <a:cs typeface="Calibri"/>
            </a:endParaRPr>
          </a:p>
        </p:txBody>
      </p:sp>
      <p:pic>
        <p:nvPicPr>
          <p:cNvPr id="4" name="Picture 4">
            <a:extLst>
              <a:ext uri="{FF2B5EF4-FFF2-40B4-BE49-F238E27FC236}">
                <a16:creationId xmlns:a16="http://schemas.microsoft.com/office/drawing/2014/main" id="{1711811D-DFED-4E20-8F06-3DABC784828A}"/>
              </a:ext>
            </a:extLst>
          </p:cNvPr>
          <p:cNvPicPr>
            <a:picLocks noChangeAspect="1"/>
          </p:cNvPicPr>
          <p:nvPr/>
        </p:nvPicPr>
        <p:blipFill>
          <a:blip r:embed="rId4"/>
          <a:stretch>
            <a:fillRect/>
          </a:stretch>
        </p:blipFill>
        <p:spPr>
          <a:xfrm>
            <a:off x="1322528" y="3912328"/>
            <a:ext cx="3544276" cy="1982349"/>
          </a:xfrm>
          <a:prstGeom prst="rect">
            <a:avLst/>
          </a:prstGeom>
        </p:spPr>
      </p:pic>
      <p:sp>
        <p:nvSpPr>
          <p:cNvPr id="5" name="Rectangle 4">
            <a:extLst>
              <a:ext uri="{FF2B5EF4-FFF2-40B4-BE49-F238E27FC236}">
                <a16:creationId xmlns:a16="http://schemas.microsoft.com/office/drawing/2014/main" id="{BCB86E5D-9F40-4DA2-9A0E-026E30D364D8}"/>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Praedicat: An Insurance Tech Company</a:t>
            </a:r>
          </a:p>
        </p:txBody>
      </p:sp>
      <p:sp>
        <p:nvSpPr>
          <p:cNvPr id="7" name="TextBox 6">
            <a:extLst>
              <a:ext uri="{FF2B5EF4-FFF2-40B4-BE49-F238E27FC236}">
                <a16:creationId xmlns:a16="http://schemas.microsoft.com/office/drawing/2014/main" id="{6B846688-E59E-498A-9C7C-8ED6124E297A}"/>
              </a:ext>
            </a:extLst>
          </p:cNvPr>
          <p:cNvSpPr txBox="1"/>
          <p:nvPr/>
        </p:nvSpPr>
        <p:spPr>
          <a:xfrm>
            <a:off x="-364566" y="1279875"/>
            <a:ext cx="5478048"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a:solidFill>
                <a:srgbClr val="002060"/>
              </a:solidFill>
            </a:endParaRPr>
          </a:p>
        </p:txBody>
      </p:sp>
      <p:sp>
        <p:nvSpPr>
          <p:cNvPr id="13" name="TextBox 12">
            <a:extLst>
              <a:ext uri="{FF2B5EF4-FFF2-40B4-BE49-F238E27FC236}">
                <a16:creationId xmlns:a16="http://schemas.microsoft.com/office/drawing/2014/main" id="{8ED4729E-C9AC-41DE-B8D3-E187A06166A4}"/>
              </a:ext>
            </a:extLst>
          </p:cNvPr>
          <p:cNvSpPr txBox="1"/>
          <p:nvPr/>
        </p:nvSpPr>
        <p:spPr>
          <a:xfrm>
            <a:off x="-123441" y="1221692"/>
            <a:ext cx="3330596"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rPr>
              <a:t>Determining </a:t>
            </a:r>
            <a:r>
              <a:rPr lang="en-US" sz="2800">
                <a:solidFill>
                  <a:srgbClr val="002060"/>
                </a:solidFill>
                <a:cs typeface="Calibri"/>
              </a:rPr>
              <a:t>Risk</a:t>
            </a:r>
            <a:endParaRPr lang="en-US">
              <a:cs typeface="Calibri"/>
            </a:endParaRPr>
          </a:p>
        </p:txBody>
      </p:sp>
      <p:cxnSp>
        <p:nvCxnSpPr>
          <p:cNvPr id="17" name="Straight Arrow Connector 16">
            <a:extLst>
              <a:ext uri="{FF2B5EF4-FFF2-40B4-BE49-F238E27FC236}">
                <a16:creationId xmlns:a16="http://schemas.microsoft.com/office/drawing/2014/main" id="{0594D2E8-454D-49D7-97B6-02D31B3DEE22}"/>
              </a:ext>
            </a:extLst>
          </p:cNvPr>
          <p:cNvCxnSpPr>
            <a:cxnSpLocks/>
          </p:cNvCxnSpPr>
          <p:nvPr/>
        </p:nvCxnSpPr>
        <p:spPr>
          <a:xfrm flipV="1">
            <a:off x="4902072" y="3675572"/>
            <a:ext cx="2351688" cy="1026055"/>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pic>
        <p:nvPicPr>
          <p:cNvPr id="3" name="Picture 8" descr="A close up of a device&#10;&#10;Description generated with high confidence">
            <a:extLst>
              <a:ext uri="{FF2B5EF4-FFF2-40B4-BE49-F238E27FC236}">
                <a16:creationId xmlns:a16="http://schemas.microsoft.com/office/drawing/2014/main" id="{555566FC-C649-416F-92EB-9FD16D3C5EB9}"/>
              </a:ext>
            </a:extLst>
          </p:cNvPr>
          <p:cNvPicPr>
            <a:picLocks noChangeAspect="1"/>
          </p:cNvPicPr>
          <p:nvPr/>
        </p:nvPicPr>
        <p:blipFill>
          <a:blip r:embed="rId5"/>
          <a:stretch>
            <a:fillRect/>
          </a:stretch>
        </p:blipFill>
        <p:spPr>
          <a:xfrm>
            <a:off x="8504465" y="4461907"/>
            <a:ext cx="1961902" cy="1961902"/>
          </a:xfrm>
          <a:prstGeom prst="rect">
            <a:avLst/>
          </a:prstGeom>
        </p:spPr>
      </p:pic>
      <p:sp>
        <p:nvSpPr>
          <p:cNvPr id="10" name="TextBox 9">
            <a:extLst>
              <a:ext uri="{FF2B5EF4-FFF2-40B4-BE49-F238E27FC236}">
                <a16:creationId xmlns:a16="http://schemas.microsoft.com/office/drawing/2014/main" id="{42B43C57-DC74-448F-828F-3ADD0355CB0D}"/>
              </a:ext>
            </a:extLst>
          </p:cNvPr>
          <p:cNvSpPr txBox="1"/>
          <p:nvPr/>
        </p:nvSpPr>
        <p:spPr>
          <a:xfrm>
            <a:off x="3958" y="6599710"/>
            <a:ext cx="12184082" cy="2616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002060"/>
                </a:solidFill>
              </a:rPr>
              <a:t>[1]     https://iaspub.epa.gov/triexplorer/release_fac_profile?TRI=38063MRCNG1236A&amp;TRILIB=TRIQ1&amp;FLD=&amp;FLD=RELLBY&amp;FLD=TSFDSP&amp;OFFDISPD=&amp;OTHDISPD=&amp;ONDISPD=&amp;OTHOFFD=&amp;YEAR=2016</a:t>
            </a:r>
            <a:endParaRPr lang="en-US" sz="1050">
              <a:solidFill>
                <a:srgbClr val="002060"/>
              </a:solidFill>
              <a:cs typeface="Calibri"/>
            </a:endParaRPr>
          </a:p>
        </p:txBody>
      </p:sp>
    </p:spTree>
    <p:extLst>
      <p:ext uri="{BB962C8B-B14F-4D97-AF65-F5344CB8AC3E}">
        <p14:creationId xmlns:p14="http://schemas.microsoft.com/office/powerpoint/2010/main" val="130172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A screenshot of a cell phone&#10;&#10;Description generated with very high confidence">
            <a:extLst>
              <a:ext uri="{FF2B5EF4-FFF2-40B4-BE49-F238E27FC236}">
                <a16:creationId xmlns:a16="http://schemas.microsoft.com/office/drawing/2014/main" id="{02DB3780-13FC-4658-A4C2-184B9FDC1221}"/>
              </a:ext>
            </a:extLst>
          </p:cNvPr>
          <p:cNvPicPr>
            <a:picLocks noChangeAspect="1"/>
          </p:cNvPicPr>
          <p:nvPr/>
        </p:nvPicPr>
        <p:blipFill rotWithShape="1">
          <a:blip r:embed="rId3"/>
          <a:srcRect r="41589" b="-526"/>
          <a:stretch/>
        </p:blipFill>
        <p:spPr>
          <a:xfrm>
            <a:off x="921251" y="1676972"/>
            <a:ext cx="2094476" cy="1608801"/>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4" name="Picture 4" descr="A screenshot of a cell phone&#10;&#10;Description generated with very high confidence">
            <a:extLst>
              <a:ext uri="{FF2B5EF4-FFF2-40B4-BE49-F238E27FC236}">
                <a16:creationId xmlns:a16="http://schemas.microsoft.com/office/drawing/2014/main" id="{1E4240A7-4050-4634-9AF4-BDB8FAB49DD8}"/>
              </a:ext>
            </a:extLst>
          </p:cNvPr>
          <p:cNvPicPr>
            <a:picLocks noChangeAspect="1"/>
          </p:cNvPicPr>
          <p:nvPr/>
        </p:nvPicPr>
        <p:blipFill rotWithShape="1">
          <a:blip r:embed="rId4"/>
          <a:srcRect l="1053" t="877" r="351" b="-439"/>
          <a:stretch/>
        </p:blipFill>
        <p:spPr>
          <a:xfrm>
            <a:off x="921251" y="3413658"/>
            <a:ext cx="2092453" cy="1701967"/>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9B83F615-5FA7-4198-B6CE-6F8F9C19BE2D}"/>
              </a:ext>
            </a:extLst>
          </p:cNvPr>
          <p:cNvSpPr txBox="1"/>
          <p:nvPr/>
        </p:nvSpPr>
        <p:spPr>
          <a:xfrm>
            <a:off x="2303626" y="2815890"/>
            <a:ext cx="719314" cy="461665"/>
          </a:xfrm>
          <a:prstGeom prst="rect">
            <a:avLst/>
          </a:prstGeom>
          <a:solidFill>
            <a:schemeClr val="accent3"/>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SEC</a:t>
            </a:r>
            <a:endParaRPr lang="en-US" sz="2400" b="1">
              <a:cs typeface="Calibri"/>
            </a:endParaRPr>
          </a:p>
        </p:txBody>
      </p:sp>
      <p:sp>
        <p:nvSpPr>
          <p:cNvPr id="8" name="TextBox 7">
            <a:extLst>
              <a:ext uri="{FF2B5EF4-FFF2-40B4-BE49-F238E27FC236}">
                <a16:creationId xmlns:a16="http://schemas.microsoft.com/office/drawing/2014/main" id="{93D702D8-BF88-46E8-B5F1-A3D56D673038}"/>
              </a:ext>
            </a:extLst>
          </p:cNvPr>
          <p:cNvSpPr txBox="1"/>
          <p:nvPr/>
        </p:nvSpPr>
        <p:spPr>
          <a:xfrm>
            <a:off x="2294390" y="4653960"/>
            <a:ext cx="719314" cy="461665"/>
          </a:xfrm>
          <a:prstGeom prst="rect">
            <a:avLst/>
          </a:prstGeom>
          <a:solidFill>
            <a:schemeClr val="accent3"/>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TRI</a:t>
            </a:r>
            <a:endParaRPr lang="en-US" sz="2400" b="1">
              <a:cs typeface="Calibri"/>
            </a:endParaRPr>
          </a:p>
        </p:txBody>
      </p:sp>
      <p:pic>
        <p:nvPicPr>
          <p:cNvPr id="9" name="Picture 9" descr="A screenshot of a cell phone&#10;&#10;Description generated with very high confidence">
            <a:extLst>
              <a:ext uri="{FF2B5EF4-FFF2-40B4-BE49-F238E27FC236}">
                <a16:creationId xmlns:a16="http://schemas.microsoft.com/office/drawing/2014/main" id="{EC2D9583-70CE-4D83-B42F-41A949BEAD46}"/>
              </a:ext>
            </a:extLst>
          </p:cNvPr>
          <p:cNvPicPr>
            <a:picLocks noChangeAspect="1"/>
          </p:cNvPicPr>
          <p:nvPr/>
        </p:nvPicPr>
        <p:blipFill>
          <a:blip r:embed="rId5"/>
          <a:stretch>
            <a:fillRect/>
          </a:stretch>
        </p:blipFill>
        <p:spPr>
          <a:xfrm>
            <a:off x="575749" y="1521718"/>
            <a:ext cx="987819" cy="1314469"/>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F449F86E-C771-4C73-BC57-7F5D85BFA555}"/>
              </a:ext>
            </a:extLst>
          </p:cNvPr>
          <p:cNvSpPr/>
          <p:nvPr/>
        </p:nvSpPr>
        <p:spPr>
          <a:xfrm>
            <a:off x="573082" y="1521718"/>
            <a:ext cx="986446" cy="606939"/>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Annual Report</a:t>
            </a:r>
          </a:p>
        </p:txBody>
      </p:sp>
      <p:pic>
        <p:nvPicPr>
          <p:cNvPr id="13" name="Picture 13" descr="A screenshot of a cell phone&#10;&#10;Description generated with very high confidence">
            <a:extLst>
              <a:ext uri="{FF2B5EF4-FFF2-40B4-BE49-F238E27FC236}">
                <a16:creationId xmlns:a16="http://schemas.microsoft.com/office/drawing/2014/main" id="{526403F5-5CE7-4D96-A199-93DD284E304B}"/>
              </a:ext>
            </a:extLst>
          </p:cNvPr>
          <p:cNvPicPr>
            <a:picLocks noChangeAspect="1"/>
          </p:cNvPicPr>
          <p:nvPr/>
        </p:nvPicPr>
        <p:blipFill>
          <a:blip r:embed="rId6"/>
          <a:stretch>
            <a:fillRect/>
          </a:stretch>
        </p:blipFill>
        <p:spPr>
          <a:xfrm>
            <a:off x="581671" y="4300331"/>
            <a:ext cx="1296512" cy="1101167"/>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C07C8DBE-8799-4BF2-A272-D9F6A5335C75}"/>
              </a:ext>
            </a:extLst>
          </p:cNvPr>
          <p:cNvSpPr/>
          <p:nvPr/>
        </p:nvSpPr>
        <p:spPr>
          <a:xfrm>
            <a:off x="722466" y="5053863"/>
            <a:ext cx="1160894" cy="347635"/>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Facility Report</a:t>
            </a:r>
            <a:endParaRPr lang="en-US">
              <a:cs typeface="Calibri"/>
            </a:endParaRPr>
          </a:p>
        </p:txBody>
      </p:sp>
      <p:sp>
        <p:nvSpPr>
          <p:cNvPr id="15" name="TextBox 14">
            <a:extLst>
              <a:ext uri="{FF2B5EF4-FFF2-40B4-BE49-F238E27FC236}">
                <a16:creationId xmlns:a16="http://schemas.microsoft.com/office/drawing/2014/main" id="{064C964F-87BF-4618-9A2F-DCEE516D97D1}"/>
              </a:ext>
            </a:extLst>
          </p:cNvPr>
          <p:cNvSpPr txBox="1"/>
          <p:nvPr/>
        </p:nvSpPr>
        <p:spPr>
          <a:xfrm>
            <a:off x="682570" y="6039848"/>
            <a:ext cx="186039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Structured Data</a:t>
            </a:r>
          </a:p>
        </p:txBody>
      </p:sp>
      <p:pic>
        <p:nvPicPr>
          <p:cNvPr id="16" name="Picture 16" descr="A screenshot of a cell phone&#10;&#10;Description generated with very high confidence">
            <a:extLst>
              <a:ext uri="{FF2B5EF4-FFF2-40B4-BE49-F238E27FC236}">
                <a16:creationId xmlns:a16="http://schemas.microsoft.com/office/drawing/2014/main" id="{B005BBB9-AA10-44BB-BFA0-3DA5BE06FE82}"/>
              </a:ext>
            </a:extLst>
          </p:cNvPr>
          <p:cNvPicPr>
            <a:picLocks noChangeAspect="1"/>
          </p:cNvPicPr>
          <p:nvPr/>
        </p:nvPicPr>
        <p:blipFill>
          <a:blip r:embed="rId7"/>
          <a:stretch>
            <a:fillRect/>
          </a:stretch>
        </p:blipFill>
        <p:spPr>
          <a:xfrm>
            <a:off x="3963465" y="1954434"/>
            <a:ext cx="1913898" cy="2054469"/>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18" name="Picture 18" descr="A screenshot of a cell phone&#10;&#10;Description generated with very high confidence">
            <a:extLst>
              <a:ext uri="{FF2B5EF4-FFF2-40B4-BE49-F238E27FC236}">
                <a16:creationId xmlns:a16="http://schemas.microsoft.com/office/drawing/2014/main" id="{F222DAE5-E5D3-4E6F-A155-260215AE7630}"/>
              </a:ext>
            </a:extLst>
          </p:cNvPr>
          <p:cNvPicPr>
            <a:picLocks noChangeAspect="1"/>
          </p:cNvPicPr>
          <p:nvPr/>
        </p:nvPicPr>
        <p:blipFill>
          <a:blip r:embed="rId8"/>
          <a:stretch>
            <a:fillRect/>
          </a:stretch>
        </p:blipFill>
        <p:spPr>
          <a:xfrm>
            <a:off x="4735887" y="2381886"/>
            <a:ext cx="2386017" cy="3254034"/>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2" name="Picture 6" descr="A screenshot of a social media post&#10;&#10;Description generated with very high confidence">
            <a:extLst>
              <a:ext uri="{FF2B5EF4-FFF2-40B4-BE49-F238E27FC236}">
                <a16:creationId xmlns:a16="http://schemas.microsoft.com/office/drawing/2014/main" id="{65811CB0-4CB5-449F-B147-5A42BEF2AE29}"/>
              </a:ext>
            </a:extLst>
          </p:cNvPr>
          <p:cNvPicPr>
            <a:picLocks noChangeAspect="1"/>
          </p:cNvPicPr>
          <p:nvPr/>
        </p:nvPicPr>
        <p:blipFill rotWithShape="1">
          <a:blip r:embed="rId9"/>
          <a:srcRect l="18224" r="234"/>
          <a:stretch/>
        </p:blipFill>
        <p:spPr>
          <a:xfrm>
            <a:off x="7955319" y="1771572"/>
            <a:ext cx="2377345" cy="3197462"/>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6" name="Picture 6" descr="A screenshot of a cell phone&#10;&#10;Description generated with very high confidence">
            <a:extLst>
              <a:ext uri="{FF2B5EF4-FFF2-40B4-BE49-F238E27FC236}">
                <a16:creationId xmlns:a16="http://schemas.microsoft.com/office/drawing/2014/main" id="{556543A8-C4D6-46A8-B1C4-E597934A26EE}"/>
              </a:ext>
            </a:extLst>
          </p:cNvPr>
          <p:cNvPicPr>
            <a:picLocks noChangeAspect="1"/>
          </p:cNvPicPr>
          <p:nvPr/>
        </p:nvPicPr>
        <p:blipFill>
          <a:blip r:embed="rId10"/>
          <a:stretch>
            <a:fillRect/>
          </a:stretch>
        </p:blipFill>
        <p:spPr>
          <a:xfrm>
            <a:off x="7635484" y="3852843"/>
            <a:ext cx="2471538" cy="1455176"/>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10" name="Picture 12" descr="A screenshot of a cell phone&#10;&#10;Description generated with very high confidence">
            <a:extLst>
              <a:ext uri="{FF2B5EF4-FFF2-40B4-BE49-F238E27FC236}">
                <a16:creationId xmlns:a16="http://schemas.microsoft.com/office/drawing/2014/main" id="{1C46E1DC-4D72-4200-A348-68FBC8E7B228}"/>
              </a:ext>
            </a:extLst>
          </p:cNvPr>
          <p:cNvPicPr>
            <a:picLocks noChangeAspect="1"/>
          </p:cNvPicPr>
          <p:nvPr/>
        </p:nvPicPr>
        <p:blipFill>
          <a:blip r:embed="rId11"/>
          <a:stretch>
            <a:fillRect/>
          </a:stretch>
        </p:blipFill>
        <p:spPr>
          <a:xfrm>
            <a:off x="9748628" y="2916594"/>
            <a:ext cx="1356458" cy="1223697"/>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24" name="Picture 24" descr="A screenshot of a cell phone&#10;&#10;Description generated with very high confidence">
            <a:extLst>
              <a:ext uri="{FF2B5EF4-FFF2-40B4-BE49-F238E27FC236}">
                <a16:creationId xmlns:a16="http://schemas.microsoft.com/office/drawing/2014/main" id="{F3A22B86-1518-4FBE-AD2E-EA53869CBA40}"/>
              </a:ext>
            </a:extLst>
          </p:cNvPr>
          <p:cNvPicPr>
            <a:picLocks noChangeAspect="1"/>
          </p:cNvPicPr>
          <p:nvPr/>
        </p:nvPicPr>
        <p:blipFill>
          <a:blip r:embed="rId12"/>
          <a:stretch>
            <a:fillRect/>
          </a:stretch>
        </p:blipFill>
        <p:spPr>
          <a:xfrm>
            <a:off x="8499957" y="1426482"/>
            <a:ext cx="2605129" cy="1399679"/>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sp>
        <p:nvSpPr>
          <p:cNvPr id="26" name="TextBox 25">
            <a:extLst>
              <a:ext uri="{FF2B5EF4-FFF2-40B4-BE49-F238E27FC236}">
                <a16:creationId xmlns:a16="http://schemas.microsoft.com/office/drawing/2014/main" id="{19CEFA4F-8C09-4E2B-9863-4A622617EAB2}"/>
              </a:ext>
            </a:extLst>
          </p:cNvPr>
          <p:cNvSpPr txBox="1"/>
          <p:nvPr/>
        </p:nvSpPr>
        <p:spPr>
          <a:xfrm>
            <a:off x="8599822" y="6006067"/>
            <a:ext cx="229522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Unstructured data</a:t>
            </a:r>
          </a:p>
        </p:txBody>
      </p:sp>
      <p:cxnSp>
        <p:nvCxnSpPr>
          <p:cNvPr id="5" name="Straight Arrow Connector 4">
            <a:extLst>
              <a:ext uri="{FF2B5EF4-FFF2-40B4-BE49-F238E27FC236}">
                <a16:creationId xmlns:a16="http://schemas.microsoft.com/office/drawing/2014/main" id="{D7BACD2C-A7F5-45CE-B796-0F6057FDAA96}"/>
              </a:ext>
            </a:extLst>
          </p:cNvPr>
          <p:cNvCxnSpPr/>
          <p:nvPr/>
        </p:nvCxnSpPr>
        <p:spPr>
          <a:xfrm>
            <a:off x="2819029" y="6191831"/>
            <a:ext cx="5551823" cy="28088"/>
          </a:xfrm>
          <a:prstGeom prst="straightConnector1">
            <a:avLst/>
          </a:prstGeom>
          <a:ln w="5715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D07706EA-E9DB-47EA-AF83-05DB8B9B396C}"/>
              </a:ext>
            </a:extLst>
          </p:cNvPr>
          <p:cNvSpPr/>
          <p:nvPr/>
        </p:nvSpPr>
        <p:spPr>
          <a:xfrm>
            <a:off x="-37379" y="0"/>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Parser: Why go towards unstructured data? </a:t>
            </a:r>
            <a:endParaRPr lang="en-US"/>
          </a:p>
        </p:txBody>
      </p:sp>
      <p:sp>
        <p:nvSpPr>
          <p:cNvPr id="14" name="TextBox 13">
            <a:extLst>
              <a:ext uri="{FF2B5EF4-FFF2-40B4-BE49-F238E27FC236}">
                <a16:creationId xmlns:a16="http://schemas.microsoft.com/office/drawing/2014/main" id="{F70AD6BF-BC3C-4990-8356-58B85C96CA25}"/>
              </a:ext>
            </a:extLst>
          </p:cNvPr>
          <p:cNvSpPr txBox="1"/>
          <p:nvPr/>
        </p:nvSpPr>
        <p:spPr>
          <a:xfrm>
            <a:off x="7885636" y="5677351"/>
            <a:ext cx="369569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More indicative information</a:t>
            </a:r>
          </a:p>
        </p:txBody>
      </p:sp>
      <p:sp>
        <p:nvSpPr>
          <p:cNvPr id="21" name="TextBox 1">
            <a:extLst>
              <a:ext uri="{FF2B5EF4-FFF2-40B4-BE49-F238E27FC236}">
                <a16:creationId xmlns:a16="http://schemas.microsoft.com/office/drawing/2014/main" id="{B227C8C5-AB1D-4BB1-ACB1-4AFA84A712DF}"/>
              </a:ext>
            </a:extLst>
          </p:cNvPr>
          <p:cNvSpPr txBox="1"/>
          <p:nvPr/>
        </p:nvSpPr>
        <p:spPr>
          <a:xfrm>
            <a:off x="288794" y="5638153"/>
            <a:ext cx="2743200"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cs typeface="Calibri"/>
              </a:rPr>
              <a:t>More credible information</a:t>
            </a:r>
          </a:p>
        </p:txBody>
      </p:sp>
      <p:sp>
        <p:nvSpPr>
          <p:cNvPr id="17" name="TextBox 16">
            <a:extLst>
              <a:ext uri="{FF2B5EF4-FFF2-40B4-BE49-F238E27FC236}">
                <a16:creationId xmlns:a16="http://schemas.microsoft.com/office/drawing/2014/main" id="{6445D366-305A-4691-A98D-5222BC8A554C}"/>
              </a:ext>
            </a:extLst>
          </p:cNvPr>
          <p:cNvSpPr txBox="1"/>
          <p:nvPr/>
        </p:nvSpPr>
        <p:spPr>
          <a:xfrm>
            <a:off x="8361886" y="637539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Higher volume of data</a:t>
            </a:r>
          </a:p>
        </p:txBody>
      </p:sp>
      <p:sp>
        <p:nvSpPr>
          <p:cNvPr id="23" name="TextBox 22">
            <a:extLst>
              <a:ext uri="{FF2B5EF4-FFF2-40B4-BE49-F238E27FC236}">
                <a16:creationId xmlns:a16="http://schemas.microsoft.com/office/drawing/2014/main" id="{01A17647-5EF7-4D84-84A6-9BD1314E4280}"/>
              </a:ext>
            </a:extLst>
          </p:cNvPr>
          <p:cNvSpPr txBox="1"/>
          <p:nvPr/>
        </p:nvSpPr>
        <p:spPr>
          <a:xfrm>
            <a:off x="289038" y="641111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Lower volume  of data</a:t>
            </a:r>
          </a:p>
        </p:txBody>
      </p:sp>
      <p:cxnSp>
        <p:nvCxnSpPr>
          <p:cNvPr id="19" name="Straight Arrow Connector 18">
            <a:extLst>
              <a:ext uri="{FF2B5EF4-FFF2-40B4-BE49-F238E27FC236}">
                <a16:creationId xmlns:a16="http://schemas.microsoft.com/office/drawing/2014/main" id="{6266AAF4-759B-402E-9C0B-87A118B97DB5}"/>
              </a:ext>
            </a:extLst>
          </p:cNvPr>
          <p:cNvCxnSpPr/>
          <p:nvPr/>
        </p:nvCxnSpPr>
        <p:spPr>
          <a:xfrm>
            <a:off x="3412331" y="1626393"/>
            <a:ext cx="9525" cy="4248149"/>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D2DBA0-0687-426A-82FC-31E346FF76EB}"/>
              </a:ext>
            </a:extLst>
          </p:cNvPr>
          <p:cNvCxnSpPr>
            <a:cxnSpLocks/>
          </p:cNvCxnSpPr>
          <p:nvPr/>
        </p:nvCxnSpPr>
        <p:spPr>
          <a:xfrm>
            <a:off x="7424737" y="1626393"/>
            <a:ext cx="9525" cy="4248149"/>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859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
        <p:nvSpPr>
          <p:cNvPr id="2" name="Rectangle 1"/>
          <p:cNvSpPr/>
          <p:nvPr/>
        </p:nvSpPr>
        <p:spPr>
          <a:xfrm>
            <a:off x="4877972" y="4795739"/>
            <a:ext cx="2801341" cy="1696501"/>
          </a:xfrm>
          <a:prstGeom prst="rect">
            <a:avLst/>
          </a:prstGeom>
          <a:solidFill>
            <a:srgbClr val="FF0000">
              <a:alpha val="18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099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A3FC62-6122-4CCD-87EE-3AFFAB57ADAC}"/>
              </a:ext>
            </a:extLst>
          </p:cNvPr>
          <p:cNvSpPr/>
          <p:nvPr/>
        </p:nvSpPr>
        <p:spPr>
          <a:xfrm>
            <a:off x="-2459" y="-2459"/>
            <a:ext cx="5424947" cy="68629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B0B3B87-0FCF-44D1-A6C3-C08CF6691DFA}"/>
              </a:ext>
            </a:extLst>
          </p:cNvPr>
          <p:cNvSpPr txBox="1"/>
          <p:nvPr/>
        </p:nvSpPr>
        <p:spPr>
          <a:xfrm>
            <a:off x="203209" y="380526"/>
            <a:ext cx="4800267" cy="992579"/>
          </a:xfrm>
          <a:prstGeom prst="rect">
            <a:avLst/>
          </a:prstGeom>
          <a:ln>
            <a:solidFill>
              <a:schemeClr val="bg1"/>
            </a:solid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6000" b="1">
                <a:solidFill>
                  <a:srgbClr val="FFFFFF"/>
                </a:solidFill>
                <a:latin typeface="Calibri" charset="0"/>
                <a:ea typeface="Calibri" charset="0"/>
                <a:cs typeface="Calibri" charset="0"/>
              </a:rPr>
              <a:t>Classifiers</a:t>
            </a:r>
          </a:p>
        </p:txBody>
      </p:sp>
      <p:sp>
        <p:nvSpPr>
          <p:cNvPr id="2" name="TextBox 1">
            <a:extLst>
              <a:ext uri="{FF2B5EF4-FFF2-40B4-BE49-F238E27FC236}">
                <a16:creationId xmlns:a16="http://schemas.microsoft.com/office/drawing/2014/main" id="{EF97166D-E5CB-4B37-A8D9-4B15BEA3E248}"/>
              </a:ext>
            </a:extLst>
          </p:cNvPr>
          <p:cNvSpPr txBox="1"/>
          <p:nvPr/>
        </p:nvSpPr>
        <p:spPr>
          <a:xfrm>
            <a:off x="433255" y="1946372"/>
            <a:ext cx="4340174" cy="3046988"/>
          </a:xfrm>
          <a:prstGeom prst="rect">
            <a:avLst/>
          </a:prstGeom>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solidFill>
                  <a:srgbClr val="FFFFFF"/>
                </a:solidFill>
                <a:cs typeface="Calibri"/>
              </a:rPr>
              <a:t>Our web crawlers and parsers can give us a huge quantity of data, but not all sources are created the same.</a:t>
            </a:r>
          </a:p>
          <a:p>
            <a:pPr marL="285750" indent="-285750">
              <a:buFont typeface="Arial"/>
              <a:buChar char="•"/>
            </a:pPr>
            <a:r>
              <a:rPr lang="en-US" sz="2400">
                <a:solidFill>
                  <a:srgbClr val="FFFFFF"/>
                </a:solidFill>
                <a:cs typeface="Calibri"/>
              </a:rPr>
              <a:t>Our web crawler needs to distinguish between high quality data and YouTube comments.</a:t>
            </a:r>
          </a:p>
        </p:txBody>
      </p:sp>
      <p:pic>
        <p:nvPicPr>
          <p:cNvPr id="13" name="Picture 13" descr="A picture containing clipart&#10;&#10;Description generated with very high confidence">
            <a:extLst>
              <a:ext uri="{FF2B5EF4-FFF2-40B4-BE49-F238E27FC236}">
                <a16:creationId xmlns:a16="http://schemas.microsoft.com/office/drawing/2014/main" id="{A66AC4A5-FA22-49B8-94D1-0E929A803A67}"/>
              </a:ext>
            </a:extLst>
          </p:cNvPr>
          <p:cNvPicPr>
            <a:picLocks noChangeAspect="1"/>
          </p:cNvPicPr>
          <p:nvPr/>
        </p:nvPicPr>
        <p:blipFill>
          <a:blip r:embed="rId2"/>
          <a:stretch>
            <a:fillRect/>
          </a:stretch>
        </p:blipFill>
        <p:spPr>
          <a:xfrm>
            <a:off x="9077940" y="3989746"/>
            <a:ext cx="2762250" cy="1524000"/>
          </a:xfrm>
          <a:prstGeom prst="rect">
            <a:avLst/>
          </a:prstGeom>
        </p:spPr>
      </p:pic>
      <p:pic>
        <p:nvPicPr>
          <p:cNvPr id="15" name="Picture 17" descr="A close up of a sign&#10;&#10;Description generated with very high confidence">
            <a:extLst>
              <a:ext uri="{FF2B5EF4-FFF2-40B4-BE49-F238E27FC236}">
                <a16:creationId xmlns:a16="http://schemas.microsoft.com/office/drawing/2014/main" id="{9F1D6B7F-D7D3-4AEE-BC98-42ADF736CB65}"/>
              </a:ext>
            </a:extLst>
          </p:cNvPr>
          <p:cNvPicPr>
            <a:picLocks noChangeAspect="1"/>
          </p:cNvPicPr>
          <p:nvPr/>
        </p:nvPicPr>
        <p:blipFill>
          <a:blip r:embed="rId3"/>
          <a:stretch>
            <a:fillRect/>
          </a:stretch>
        </p:blipFill>
        <p:spPr>
          <a:xfrm>
            <a:off x="8925847" y="1060041"/>
            <a:ext cx="2771775" cy="2409825"/>
          </a:xfrm>
          <a:prstGeom prst="rect">
            <a:avLst/>
          </a:prstGeom>
        </p:spPr>
      </p:pic>
      <p:pic>
        <p:nvPicPr>
          <p:cNvPr id="21" name="Picture 21" descr="A close up of a logo&#10;&#10;Description generated with very high confidence">
            <a:extLst>
              <a:ext uri="{FF2B5EF4-FFF2-40B4-BE49-F238E27FC236}">
                <a16:creationId xmlns:a16="http://schemas.microsoft.com/office/drawing/2014/main" id="{D82A3F7A-F6FB-4CB7-8242-E7F4DAD03C93}"/>
              </a:ext>
            </a:extLst>
          </p:cNvPr>
          <p:cNvPicPr>
            <a:picLocks noChangeAspect="1"/>
          </p:cNvPicPr>
          <p:nvPr/>
        </p:nvPicPr>
        <p:blipFill>
          <a:blip r:embed="rId4"/>
          <a:stretch>
            <a:fillRect/>
          </a:stretch>
        </p:blipFill>
        <p:spPr>
          <a:xfrm>
            <a:off x="5946980" y="3279980"/>
            <a:ext cx="2667000" cy="2952750"/>
          </a:xfrm>
          <a:prstGeom prst="rect">
            <a:avLst/>
          </a:prstGeom>
        </p:spPr>
      </p:pic>
      <p:pic>
        <p:nvPicPr>
          <p:cNvPr id="23" name="Picture 23" descr="A picture containing animal&#10;&#10;Description generated with high confidence">
            <a:extLst>
              <a:ext uri="{FF2B5EF4-FFF2-40B4-BE49-F238E27FC236}">
                <a16:creationId xmlns:a16="http://schemas.microsoft.com/office/drawing/2014/main" id="{B3F90313-222A-4BCD-8927-26D24E2200B7}"/>
              </a:ext>
            </a:extLst>
          </p:cNvPr>
          <p:cNvPicPr>
            <a:picLocks noChangeAspect="1"/>
          </p:cNvPicPr>
          <p:nvPr/>
        </p:nvPicPr>
        <p:blipFill>
          <a:blip r:embed="rId5"/>
          <a:stretch>
            <a:fillRect/>
          </a:stretch>
        </p:blipFill>
        <p:spPr>
          <a:xfrm>
            <a:off x="5942371" y="497758"/>
            <a:ext cx="2143125" cy="2143125"/>
          </a:xfrm>
          <a:prstGeom prst="rect">
            <a:avLst/>
          </a:prstGeom>
        </p:spPr>
      </p:pic>
    </p:spTree>
    <p:extLst>
      <p:ext uri="{BB962C8B-B14F-4D97-AF65-F5344CB8AC3E}">
        <p14:creationId xmlns:p14="http://schemas.microsoft.com/office/powerpoint/2010/main" val="2688826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310F87-63C4-47BA-91D9-0410C4C25B61}"/>
              </a:ext>
            </a:extLst>
          </p:cNvPr>
          <p:cNvSpPr>
            <a:spLocks noGrp="1"/>
          </p:cNvSpPr>
          <p:nvPr>
            <p:ph idx="1"/>
          </p:nvPr>
        </p:nvSpPr>
        <p:spPr>
          <a:xfrm>
            <a:off x="277483" y="1538078"/>
            <a:ext cx="4994693" cy="4365715"/>
          </a:xfrm>
        </p:spPr>
        <p:txBody>
          <a:bodyPr vert="horz" lIns="91440" tIns="45720" rIns="91440" bIns="45720" rtlCol="0" anchor="t">
            <a:normAutofit/>
          </a:bodyPr>
          <a:lstStyle/>
          <a:p>
            <a:r>
              <a:rPr lang="en-US">
                <a:solidFill>
                  <a:srgbClr val="002060"/>
                </a:solidFill>
                <a:cs typeface="Calibri"/>
              </a:rPr>
              <a:t>Each term (word, </a:t>
            </a:r>
            <a:r>
              <a:rPr lang="en-US" i="1" err="1">
                <a:solidFill>
                  <a:srgbClr val="002060"/>
                </a:solidFill>
                <a:cs typeface="Calibri"/>
              </a:rPr>
              <a:t>i</a:t>
            </a:r>
            <a:r>
              <a:rPr lang="en-US" i="1">
                <a:solidFill>
                  <a:srgbClr val="002060"/>
                </a:solidFill>
                <a:cs typeface="Calibri"/>
              </a:rPr>
              <a:t> </a:t>
            </a:r>
            <a:r>
              <a:rPr lang="en-US">
                <a:solidFill>
                  <a:srgbClr val="002060"/>
                </a:solidFill>
                <a:cs typeface="Calibri"/>
              </a:rPr>
              <a:t>) in a document (</a:t>
            </a:r>
            <a:r>
              <a:rPr lang="en-US" i="1">
                <a:solidFill>
                  <a:srgbClr val="002060"/>
                </a:solidFill>
                <a:cs typeface="Calibri"/>
              </a:rPr>
              <a:t>j</a:t>
            </a:r>
            <a:r>
              <a:rPr lang="en-US">
                <a:solidFill>
                  <a:srgbClr val="002060"/>
                </a:solidFill>
                <a:cs typeface="Calibri"/>
              </a:rPr>
              <a:t>) has its own </a:t>
            </a:r>
            <a:r>
              <a:rPr lang="en-US" i="1">
                <a:solidFill>
                  <a:srgbClr val="002060"/>
                </a:solidFill>
                <a:cs typeface="Calibri"/>
              </a:rPr>
              <a:t>term frequency (</a:t>
            </a:r>
            <a:r>
              <a:rPr lang="en-US" i="1" err="1">
                <a:solidFill>
                  <a:srgbClr val="002060"/>
                </a:solidFill>
                <a:cs typeface="Calibri"/>
              </a:rPr>
              <a:t>tf</a:t>
            </a:r>
            <a:r>
              <a:rPr lang="en-US" i="1">
                <a:solidFill>
                  <a:srgbClr val="002060"/>
                </a:solidFill>
                <a:cs typeface="Calibri"/>
              </a:rPr>
              <a:t>)</a:t>
            </a:r>
            <a:br>
              <a:rPr lang="en-US" i="1">
                <a:solidFill>
                  <a:srgbClr val="002060"/>
                </a:solidFill>
                <a:cs typeface="Calibri"/>
              </a:rPr>
            </a:br>
            <a:endParaRPr lang="en-US" i="1">
              <a:solidFill>
                <a:srgbClr val="002060"/>
              </a:solidFill>
              <a:cs typeface="Calibri"/>
            </a:endParaRPr>
          </a:p>
          <a:p>
            <a:endParaRPr lang="en-US" i="1">
              <a:solidFill>
                <a:srgbClr val="002060"/>
              </a:solidFill>
              <a:ea typeface="+mn-lt"/>
              <a:cs typeface="+mn-lt"/>
            </a:endParaRPr>
          </a:p>
          <a:p>
            <a:r>
              <a:rPr lang="en-US">
                <a:solidFill>
                  <a:srgbClr val="002060"/>
                </a:solidFill>
                <a:ea typeface="+mn-lt"/>
                <a:cs typeface="+mn-lt"/>
              </a:rPr>
              <a:t>Each word has an </a:t>
            </a:r>
            <a:r>
              <a:rPr lang="en-US" i="1">
                <a:solidFill>
                  <a:srgbClr val="002060"/>
                </a:solidFill>
                <a:ea typeface="+mn-lt"/>
                <a:cs typeface="+mn-lt"/>
              </a:rPr>
              <a:t>inverse-document frequency (</a:t>
            </a:r>
            <a:r>
              <a:rPr lang="en-US" i="1" err="1">
                <a:solidFill>
                  <a:srgbClr val="002060"/>
                </a:solidFill>
                <a:ea typeface="+mn-lt"/>
                <a:cs typeface="+mn-lt"/>
              </a:rPr>
              <a:t>idf</a:t>
            </a:r>
            <a:r>
              <a:rPr lang="en-US" i="1">
                <a:solidFill>
                  <a:srgbClr val="002060"/>
                </a:solidFill>
                <a:ea typeface="+mn-lt"/>
                <a:cs typeface="+mn-lt"/>
              </a:rPr>
              <a:t>), which </a:t>
            </a:r>
            <a:endParaRPr lang="en-US">
              <a:solidFill>
                <a:srgbClr val="002060"/>
              </a:solidFill>
              <a:ea typeface="+mn-lt"/>
              <a:cs typeface="+mn-lt"/>
            </a:endParaRPr>
          </a:p>
          <a:p>
            <a:endParaRPr lang="en-US" i="1">
              <a:cs typeface="Calibri"/>
            </a:endParaRPr>
          </a:p>
        </p:txBody>
      </p:sp>
      <p:pic>
        <p:nvPicPr>
          <p:cNvPr id="6" name="Picture 6" descr="A picture containing object&#10;&#10;Description generated with very high confidence">
            <a:extLst>
              <a:ext uri="{FF2B5EF4-FFF2-40B4-BE49-F238E27FC236}">
                <a16:creationId xmlns:a16="http://schemas.microsoft.com/office/drawing/2014/main" id="{45FE01A3-8664-4D56-A895-213A2A43296E}"/>
              </a:ext>
            </a:extLst>
          </p:cNvPr>
          <p:cNvPicPr>
            <a:picLocks noChangeAspect="1"/>
          </p:cNvPicPr>
          <p:nvPr/>
        </p:nvPicPr>
        <p:blipFill>
          <a:blip r:embed="rId2"/>
          <a:stretch>
            <a:fillRect/>
          </a:stretch>
        </p:blipFill>
        <p:spPr>
          <a:xfrm>
            <a:off x="1256591" y="2782139"/>
            <a:ext cx="1913165" cy="854529"/>
          </a:xfrm>
          <a:prstGeom prst="rect">
            <a:avLst/>
          </a:prstGeom>
        </p:spPr>
      </p:pic>
      <p:pic>
        <p:nvPicPr>
          <p:cNvPr id="10" name="Picture 10" descr="A drawing of a face&#10;&#10;Description generated with high confidence">
            <a:extLst>
              <a:ext uri="{FF2B5EF4-FFF2-40B4-BE49-F238E27FC236}">
                <a16:creationId xmlns:a16="http://schemas.microsoft.com/office/drawing/2014/main" id="{C7B8DC39-88B7-4975-8472-C88F8AB26EF6}"/>
              </a:ext>
            </a:extLst>
          </p:cNvPr>
          <p:cNvPicPr>
            <a:picLocks noChangeAspect="1"/>
          </p:cNvPicPr>
          <p:nvPr/>
        </p:nvPicPr>
        <p:blipFill>
          <a:blip r:embed="rId3"/>
          <a:stretch>
            <a:fillRect/>
          </a:stretch>
        </p:blipFill>
        <p:spPr>
          <a:xfrm>
            <a:off x="841658" y="4897905"/>
            <a:ext cx="2743200" cy="1016306"/>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87351A70-B505-4420-B80A-E3D9FB54ECE5}"/>
              </a:ext>
            </a:extLst>
          </p:cNvPr>
          <p:cNvPicPr>
            <a:picLocks noChangeAspect="1"/>
          </p:cNvPicPr>
          <p:nvPr/>
        </p:nvPicPr>
        <p:blipFill>
          <a:blip r:embed="rId4"/>
          <a:stretch>
            <a:fillRect/>
          </a:stretch>
        </p:blipFill>
        <p:spPr>
          <a:xfrm>
            <a:off x="5285117" y="1766491"/>
            <a:ext cx="2743200" cy="708338"/>
          </a:xfrm>
          <a:prstGeom prst="rect">
            <a:avLst/>
          </a:prstGeom>
        </p:spPr>
      </p:pic>
      <p:pic>
        <p:nvPicPr>
          <p:cNvPr id="11" name="Picture 11">
            <a:extLst>
              <a:ext uri="{FF2B5EF4-FFF2-40B4-BE49-F238E27FC236}">
                <a16:creationId xmlns:a16="http://schemas.microsoft.com/office/drawing/2014/main" id="{72CC79B0-A559-4D47-BE35-95B20B6927CA}"/>
              </a:ext>
            </a:extLst>
          </p:cNvPr>
          <p:cNvPicPr>
            <a:picLocks noChangeAspect="1"/>
          </p:cNvPicPr>
          <p:nvPr/>
        </p:nvPicPr>
        <p:blipFill>
          <a:blip r:embed="rId5"/>
          <a:stretch>
            <a:fillRect/>
          </a:stretch>
        </p:blipFill>
        <p:spPr>
          <a:xfrm>
            <a:off x="8692553" y="1635098"/>
            <a:ext cx="3519576" cy="841731"/>
          </a:xfrm>
          <a:prstGeom prst="rect">
            <a:avLst/>
          </a:prstGeom>
        </p:spPr>
      </p:pic>
      <p:pic>
        <p:nvPicPr>
          <p:cNvPr id="13" name="Picture 13">
            <a:extLst>
              <a:ext uri="{FF2B5EF4-FFF2-40B4-BE49-F238E27FC236}">
                <a16:creationId xmlns:a16="http://schemas.microsoft.com/office/drawing/2014/main" id="{309C6A0E-9C47-4AC9-8AEC-AFD149B18E40}"/>
              </a:ext>
            </a:extLst>
          </p:cNvPr>
          <p:cNvPicPr>
            <a:picLocks noChangeAspect="1"/>
          </p:cNvPicPr>
          <p:nvPr/>
        </p:nvPicPr>
        <p:blipFill>
          <a:blip r:embed="rId6"/>
          <a:stretch>
            <a:fillRect/>
          </a:stretch>
        </p:blipFill>
        <p:spPr>
          <a:xfrm>
            <a:off x="8235261" y="1992162"/>
            <a:ext cx="581025" cy="285750"/>
          </a:xfrm>
          <a:prstGeom prst="rect">
            <a:avLst/>
          </a:prstGeom>
        </p:spPr>
      </p:pic>
      <p:pic>
        <p:nvPicPr>
          <p:cNvPr id="17" name="Picture 17" descr="A picture containing outdoor&#10;&#10;Description generated with very high confidence">
            <a:extLst>
              <a:ext uri="{FF2B5EF4-FFF2-40B4-BE49-F238E27FC236}">
                <a16:creationId xmlns:a16="http://schemas.microsoft.com/office/drawing/2014/main" id="{A82CC048-340A-403A-B6C2-1C49E17FB04C}"/>
              </a:ext>
            </a:extLst>
          </p:cNvPr>
          <p:cNvPicPr>
            <a:picLocks noChangeAspect="1"/>
          </p:cNvPicPr>
          <p:nvPr/>
        </p:nvPicPr>
        <p:blipFill>
          <a:blip r:embed="rId7"/>
          <a:stretch>
            <a:fillRect/>
          </a:stretch>
        </p:blipFill>
        <p:spPr>
          <a:xfrm>
            <a:off x="8192039" y="1637761"/>
            <a:ext cx="667469" cy="361950"/>
          </a:xfrm>
          <a:prstGeom prst="rect">
            <a:avLst/>
          </a:prstGeom>
        </p:spPr>
      </p:pic>
      <p:sp>
        <p:nvSpPr>
          <p:cNvPr id="12" name="Rectangle 11">
            <a:extLst>
              <a:ext uri="{FF2B5EF4-FFF2-40B4-BE49-F238E27FC236}">
                <a16:creationId xmlns:a16="http://schemas.microsoft.com/office/drawing/2014/main" id="{D07706EA-E9DB-47EA-AF83-05DB8B9B396C}"/>
              </a:ext>
            </a:extLst>
          </p:cNvPr>
          <p:cNvSpPr/>
          <p:nvPr/>
        </p:nvSpPr>
        <p:spPr>
          <a:xfrm>
            <a:off x="-37379" y="-1638"/>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Term Frequency-Inverse Document Frequency (TF-IDF)</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3631" y="2632313"/>
            <a:ext cx="6873257" cy="4106907"/>
          </a:xfrm>
          <a:prstGeom prst="rect">
            <a:avLst/>
          </a:prstGeom>
        </p:spPr>
      </p:pic>
    </p:spTree>
    <p:extLst>
      <p:ext uri="{BB962C8B-B14F-4D97-AF65-F5344CB8AC3E}">
        <p14:creationId xmlns:p14="http://schemas.microsoft.com/office/powerpoint/2010/main" val="2904254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5427625"/>
            <a:ext cx="12188952" cy="143037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4000">
                <a:cs typeface="Calibri"/>
              </a:rPr>
              <a:t>Keyword Generation with word2vec</a:t>
            </a:r>
          </a:p>
        </p:txBody>
      </p:sp>
      <p:pic>
        <p:nvPicPr>
          <p:cNvPr id="3" name="Picture 5" descr="A close up of a device&#10;&#10;Description generated with high confidence">
            <a:extLst>
              <a:ext uri="{FF2B5EF4-FFF2-40B4-BE49-F238E27FC236}">
                <a16:creationId xmlns:a16="http://schemas.microsoft.com/office/drawing/2014/main" id="{1F40A3F5-02F6-44CD-93D1-D3917251B144}"/>
              </a:ext>
            </a:extLst>
          </p:cNvPr>
          <p:cNvPicPr>
            <a:picLocks noChangeAspect="1"/>
          </p:cNvPicPr>
          <p:nvPr/>
        </p:nvPicPr>
        <p:blipFill rotWithShape="1">
          <a:blip r:embed="rId3"/>
          <a:srcRect t="14215" b="7107"/>
          <a:stretch/>
        </p:blipFill>
        <p:spPr>
          <a:xfrm>
            <a:off x="694664" y="130148"/>
            <a:ext cx="10901921" cy="5163112"/>
          </a:xfrm>
          <a:prstGeom prst="rect">
            <a:avLst/>
          </a:prstGeom>
        </p:spPr>
      </p:pic>
      <p:sp>
        <p:nvSpPr>
          <p:cNvPr id="9" name="Rectangle 8">
            <a:extLst>
              <a:ext uri="{FF2B5EF4-FFF2-40B4-BE49-F238E27FC236}">
                <a16:creationId xmlns:a16="http://schemas.microsoft.com/office/drawing/2014/main" id="{E45305C1-E35E-48EF-9328-28DBA02D9394}"/>
              </a:ext>
            </a:extLst>
          </p:cNvPr>
          <p:cNvSpPr/>
          <p:nvPr/>
        </p:nvSpPr>
        <p:spPr>
          <a:xfrm>
            <a:off x="8756072" y="2481942"/>
            <a:ext cx="1953490" cy="180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575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6041097" y="0"/>
            <a:ext cx="6150903"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D48CB9-32F5-495B-AEF5-52B4FA4AD86F}"/>
              </a:ext>
            </a:extLst>
          </p:cNvPr>
          <p:cNvSpPr>
            <a:spLocks noGrp="1"/>
          </p:cNvSpPr>
          <p:nvPr>
            <p:ph type="title"/>
          </p:nvPr>
        </p:nvSpPr>
        <p:spPr>
          <a:xfrm>
            <a:off x="8502650" y="643467"/>
            <a:ext cx="3117850" cy="924809"/>
          </a:xfrm>
        </p:spPr>
        <p:txBody>
          <a:bodyPr anchor="b">
            <a:normAutofit/>
          </a:bodyPr>
          <a:lstStyle/>
          <a:p>
            <a:pPr algn="r"/>
            <a:r>
              <a:rPr lang="en-US" sz="4800">
                <a:solidFill>
                  <a:schemeClr val="bg1"/>
                </a:solidFill>
                <a:cs typeface="Calibri Light"/>
              </a:rPr>
              <a:t>doc2vec</a:t>
            </a:r>
          </a:p>
        </p:txBody>
      </p:sp>
      <p:sp>
        <p:nvSpPr>
          <p:cNvPr id="10" name="TextBox 9">
            <a:extLst>
              <a:ext uri="{FF2B5EF4-FFF2-40B4-BE49-F238E27FC236}">
                <a16:creationId xmlns:a16="http://schemas.microsoft.com/office/drawing/2014/main" id="{F2C2F0D8-CFD5-4D0B-B782-C5C3FD56B93F}"/>
              </a:ext>
            </a:extLst>
          </p:cNvPr>
          <p:cNvSpPr txBox="1"/>
          <p:nvPr/>
        </p:nvSpPr>
        <p:spPr>
          <a:xfrm>
            <a:off x="6589060" y="1896034"/>
            <a:ext cx="5440715" cy="2067233"/>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500"/>
              </a:spcAft>
              <a:buFont typeface="Arial"/>
              <a:buChar char="•"/>
            </a:pPr>
            <a:r>
              <a:rPr lang="en-US" sz="2400">
                <a:solidFill>
                  <a:srgbClr val="FFFFFF"/>
                </a:solidFill>
                <a:cs typeface="Calibri"/>
              </a:rPr>
              <a:t>Doc2vec uses a </a:t>
            </a:r>
            <a:r>
              <a:rPr lang="en-US" sz="2400" b="1" i="1">
                <a:solidFill>
                  <a:srgbClr val="FFFFFF"/>
                </a:solidFill>
                <a:cs typeface="Calibri"/>
              </a:rPr>
              <a:t>Distributed Memory version of Paragraph Vector</a:t>
            </a:r>
            <a:r>
              <a:rPr lang="en-US" sz="2400">
                <a:solidFill>
                  <a:srgbClr val="FFFFFF"/>
                </a:solidFill>
                <a:cs typeface="Calibri"/>
              </a:rPr>
              <a:t> (PV-DM) </a:t>
            </a:r>
            <a:endParaRPr lang="en-US" sz="2400">
              <a:cs typeface="Calibri"/>
            </a:endParaRPr>
          </a:p>
          <a:p>
            <a:pPr marL="285750" indent="-285750">
              <a:spcAft>
                <a:spcPts val="500"/>
              </a:spcAft>
              <a:buFont typeface="Arial"/>
              <a:buChar char="•"/>
            </a:pPr>
            <a:r>
              <a:rPr lang="en-US" sz="2400">
                <a:solidFill>
                  <a:srgbClr val="FFFFFF"/>
                </a:solidFill>
                <a:cs typeface="Calibri"/>
              </a:rPr>
              <a:t>You can "tag" documents with topics.</a:t>
            </a:r>
          </a:p>
          <a:p>
            <a:pPr marL="285750" indent="-285750">
              <a:spcAft>
                <a:spcPts val="500"/>
              </a:spcAft>
              <a:buFont typeface="Arial"/>
              <a:buChar char="•"/>
            </a:pPr>
            <a:r>
              <a:rPr lang="en-US" sz="2400">
                <a:solidFill>
                  <a:srgbClr val="FFFFFF"/>
                </a:solidFill>
                <a:cs typeface="Calibri"/>
              </a:rPr>
              <a:t>We can attempt to cluster or classify documents using tags.</a:t>
            </a:r>
          </a:p>
        </p:txBody>
      </p:sp>
      <p:pic>
        <p:nvPicPr>
          <p:cNvPr id="3" name="Picture 4" descr="A picture containing object&#10;&#10;Description generated with high confidence">
            <a:extLst>
              <a:ext uri="{FF2B5EF4-FFF2-40B4-BE49-F238E27FC236}">
                <a16:creationId xmlns:a16="http://schemas.microsoft.com/office/drawing/2014/main" id="{4D61E5EA-12A2-4C7B-BA6B-C5A5CBFF5CDD}"/>
              </a:ext>
            </a:extLst>
          </p:cNvPr>
          <p:cNvPicPr>
            <a:picLocks noChangeAspect="1"/>
          </p:cNvPicPr>
          <p:nvPr/>
        </p:nvPicPr>
        <p:blipFill>
          <a:blip r:embed="rId2"/>
          <a:stretch>
            <a:fillRect/>
          </a:stretch>
        </p:blipFill>
        <p:spPr>
          <a:xfrm>
            <a:off x="299885" y="1992477"/>
            <a:ext cx="5188973" cy="2860756"/>
          </a:xfrm>
          <a:prstGeom prst="rect">
            <a:avLst/>
          </a:prstGeom>
        </p:spPr>
      </p:pic>
    </p:spTree>
    <p:extLst>
      <p:ext uri="{BB962C8B-B14F-4D97-AF65-F5344CB8AC3E}">
        <p14:creationId xmlns:p14="http://schemas.microsoft.com/office/powerpoint/2010/main" val="3344055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
        <p:nvSpPr>
          <p:cNvPr id="2" name="Rectangle 1"/>
          <p:cNvSpPr/>
          <p:nvPr/>
        </p:nvSpPr>
        <p:spPr>
          <a:xfrm>
            <a:off x="2773679" y="3154680"/>
            <a:ext cx="1844041" cy="2514599"/>
          </a:xfrm>
          <a:prstGeom prst="rect">
            <a:avLst/>
          </a:prstGeom>
          <a:solidFill>
            <a:srgbClr val="FF0000">
              <a:alpha val="18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062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C60D42-7D39-4072-848D-ED23BBC92FAA}"/>
              </a:ext>
            </a:extLst>
          </p:cNvPr>
          <p:cNvSpPr>
            <a:spLocks noGrp="1"/>
          </p:cNvSpPr>
          <p:nvPr>
            <p:ph type="title"/>
          </p:nvPr>
        </p:nvSpPr>
        <p:spPr>
          <a:xfrm>
            <a:off x="838200" y="963877"/>
            <a:ext cx="3494362" cy="4930246"/>
          </a:xfrm>
        </p:spPr>
        <p:txBody>
          <a:bodyPr>
            <a:normAutofit/>
          </a:bodyPr>
          <a:lstStyle/>
          <a:p>
            <a:pPr algn="r"/>
            <a:r>
              <a:rPr lang="en-US">
                <a:solidFill>
                  <a:srgbClr val="FFFFFF"/>
                </a:solidFill>
                <a:cs typeface="Calibri Light"/>
              </a:rPr>
              <a:t>Data Management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a:off x="4654296" y="2057400"/>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B809BFE-B98D-4F4B-9EA8-3037A7C61EAD}"/>
              </a:ext>
            </a:extLst>
          </p:cNvPr>
          <p:cNvSpPr>
            <a:spLocks noGrp="1"/>
          </p:cNvSpPr>
          <p:nvPr>
            <p:ph idx="1"/>
          </p:nvPr>
        </p:nvSpPr>
        <p:spPr>
          <a:xfrm>
            <a:off x="4976031" y="963877"/>
            <a:ext cx="6377769" cy="4930246"/>
          </a:xfrm>
        </p:spPr>
        <p:txBody>
          <a:bodyPr anchor="ctr">
            <a:normAutofit/>
          </a:bodyPr>
          <a:lstStyle/>
          <a:p>
            <a:r>
              <a:rPr lang="en-US" sz="2400">
                <a:solidFill>
                  <a:srgbClr val="FFFFFF"/>
                </a:solidFill>
                <a:cs typeface="Calibri"/>
              </a:rPr>
              <a:t>Many companies can't make use of their data</a:t>
            </a:r>
          </a:p>
          <a:p>
            <a:r>
              <a:rPr lang="en-US" sz="2400">
                <a:solidFill>
                  <a:srgbClr val="FFFFFF"/>
                </a:solidFill>
                <a:cs typeface="Calibri"/>
              </a:rPr>
              <a:t>Our data needs to be:</a:t>
            </a:r>
          </a:p>
          <a:p>
            <a:pPr lvl="1"/>
            <a:r>
              <a:rPr lang="en-US" sz="2000">
                <a:solidFill>
                  <a:srgbClr val="FFFFFF"/>
                </a:solidFill>
                <a:cs typeface="Calibri"/>
              </a:rPr>
              <a:t>Traceable back to the source</a:t>
            </a:r>
          </a:p>
          <a:p>
            <a:pPr lvl="1"/>
            <a:r>
              <a:rPr lang="en-US" sz="2000" err="1">
                <a:solidFill>
                  <a:srgbClr val="FFFFFF"/>
                </a:solidFill>
                <a:cs typeface="Calibri"/>
              </a:rPr>
              <a:t>Queryable</a:t>
            </a:r>
            <a:endParaRPr lang="en-US" sz="2000">
              <a:solidFill>
                <a:srgbClr val="FFFFFF"/>
              </a:solidFill>
              <a:cs typeface="Calibri"/>
            </a:endParaRPr>
          </a:p>
          <a:p>
            <a:r>
              <a:rPr lang="en-US" sz="2400">
                <a:solidFill>
                  <a:srgbClr val="FFFFFF"/>
                </a:solidFill>
                <a:cs typeface="Calibri"/>
              </a:rPr>
              <a:t>Our solution: </a:t>
            </a:r>
            <a:r>
              <a:rPr lang="en-US" sz="2400" err="1">
                <a:solidFill>
                  <a:srgbClr val="FFFFFF"/>
                </a:solidFill>
                <a:cs typeface="Calibri"/>
              </a:rPr>
              <a:t>ProfileManager</a:t>
            </a:r>
            <a:r>
              <a:rPr lang="en-US" sz="2400">
                <a:solidFill>
                  <a:srgbClr val="FFFFFF"/>
                </a:solidFill>
                <a:cs typeface="Calibri"/>
              </a:rPr>
              <a:t> and </a:t>
            </a:r>
            <a:r>
              <a:rPr lang="en-US" sz="2400" err="1">
                <a:solidFill>
                  <a:srgbClr val="FFFFFF"/>
                </a:solidFill>
                <a:cs typeface="Calibri"/>
              </a:rPr>
              <a:t>WebResourceManager</a:t>
            </a:r>
            <a:r>
              <a:rPr lang="en-US" sz="2400">
                <a:solidFill>
                  <a:srgbClr val="FFFFFF"/>
                </a:solidFill>
                <a:cs typeface="Calibri"/>
              </a:rPr>
              <a:t>.</a:t>
            </a:r>
          </a:p>
        </p:txBody>
      </p:sp>
    </p:spTree>
    <p:extLst>
      <p:ext uri="{BB962C8B-B14F-4D97-AF65-F5344CB8AC3E}">
        <p14:creationId xmlns:p14="http://schemas.microsoft.com/office/powerpoint/2010/main" val="2499433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8392578" cy="6858000"/>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55825-282B-4799-BC6B-776AB3210455}"/>
              </a:ext>
            </a:extLst>
          </p:cNvPr>
          <p:cNvSpPr>
            <a:spLocks noGrp="1"/>
          </p:cNvSpPr>
          <p:nvPr>
            <p:ph type="title"/>
          </p:nvPr>
        </p:nvSpPr>
        <p:spPr>
          <a:xfrm>
            <a:off x="643467" y="643467"/>
            <a:ext cx="6860209" cy="1597315"/>
          </a:xfrm>
          <a:noFill/>
          <a:ln w="19050">
            <a:solidFill>
              <a:schemeClr val="bg1"/>
            </a:solidFill>
          </a:ln>
        </p:spPr>
        <p:txBody>
          <a:bodyPr vert="horz" wrap="square" lIns="91440" tIns="45720" rIns="91440" bIns="45720" rtlCol="0" anchor="ctr">
            <a:normAutofit/>
          </a:bodyPr>
          <a:lstStyle/>
          <a:p>
            <a:pPr algn="ctr"/>
            <a:r>
              <a:rPr lang="en-US" sz="5400" b="1">
                <a:solidFill>
                  <a:srgbClr val="FFFFFF"/>
                </a:solidFill>
                <a:cs typeface="Calibri Light"/>
              </a:rPr>
              <a:t>The Story So Far...</a:t>
            </a:r>
          </a:p>
        </p:txBody>
      </p:sp>
      <p:sp>
        <p:nvSpPr>
          <p:cNvPr id="4" name="TextBox 3">
            <a:extLst>
              <a:ext uri="{FF2B5EF4-FFF2-40B4-BE49-F238E27FC236}">
                <a16:creationId xmlns:a16="http://schemas.microsoft.com/office/drawing/2014/main" id="{7A9D0FB6-3C9A-4A93-A8E8-219D0DD1A62D}"/>
              </a:ext>
            </a:extLst>
          </p:cNvPr>
          <p:cNvSpPr txBox="1"/>
          <p:nvPr/>
        </p:nvSpPr>
        <p:spPr>
          <a:xfrm>
            <a:off x="643468" y="2638044"/>
            <a:ext cx="6860209" cy="34156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solidFill>
                <a:cs typeface="Calibri"/>
              </a:rPr>
              <a:t>Our web crawling and parsing capabilities are bottlenecked by our ability to classify information.</a:t>
            </a:r>
            <a:endParaRPr lang="en-US" sz="2000">
              <a:solidFill>
                <a:schemeClr val="bg1"/>
              </a:solidFill>
            </a:endParaRPr>
          </a:p>
          <a:p>
            <a:pPr indent="-228600">
              <a:lnSpc>
                <a:spcPct val="90000"/>
              </a:lnSpc>
              <a:spcAft>
                <a:spcPts val="600"/>
              </a:spcAft>
              <a:buFont typeface="Arial" panose="020B0604020202020204" pitchFamily="34" charset="0"/>
              <a:buChar char="•"/>
            </a:pPr>
            <a:r>
              <a:rPr lang="en-US" sz="2000">
                <a:solidFill>
                  <a:schemeClr val="bg1"/>
                </a:solidFill>
              </a:rPr>
              <a:t>We currently have a database of high-credibility information about 52,629</a:t>
            </a:r>
            <a:r>
              <a:rPr lang="en-US" sz="2000">
                <a:solidFill>
                  <a:schemeClr val="bg1"/>
                </a:solidFill>
                <a:cs typeface="Calibri"/>
              </a:rPr>
              <a:t> companies and corporate entities</a:t>
            </a:r>
            <a:r>
              <a:rPr lang="en-US" sz="2000">
                <a:solidFill>
                  <a:srgbClr val="FFFFFF"/>
                </a:solidFill>
                <a:cs typeface="Calibri"/>
              </a:rPr>
              <a:t> including:</a:t>
            </a:r>
            <a:endParaRPr lang="en-US"/>
          </a:p>
          <a:p>
            <a:pPr lvl="2" indent="-428625">
              <a:buFont typeface="Arial" panose="020B0604020202020204" pitchFamily="34" charset="0"/>
              <a:buChar char="•"/>
            </a:pPr>
            <a:r>
              <a:rPr lang="en-US" sz="2000">
                <a:solidFill>
                  <a:schemeClr val="bg1"/>
                </a:solidFill>
                <a:cs typeface="Calibri"/>
              </a:rPr>
              <a:t>10Ks</a:t>
            </a:r>
          </a:p>
          <a:p>
            <a:pPr lvl="2" indent="-428625">
              <a:buFont typeface="Arial" panose="020B0604020202020204" pitchFamily="34" charset="0"/>
              <a:buChar char="•"/>
            </a:pPr>
            <a:r>
              <a:rPr lang="en-US" sz="2000">
                <a:solidFill>
                  <a:schemeClr val="bg1"/>
                </a:solidFill>
                <a:cs typeface="Calibri"/>
              </a:rPr>
              <a:t>8Ks</a:t>
            </a:r>
          </a:p>
          <a:p>
            <a:pPr lvl="2" indent="-428625">
              <a:buFont typeface="Arial" panose="020B0604020202020204" pitchFamily="34" charset="0"/>
              <a:buChar char="•"/>
            </a:pPr>
            <a:r>
              <a:rPr lang="en-US" sz="2000">
                <a:solidFill>
                  <a:schemeClr val="bg1"/>
                </a:solidFill>
                <a:cs typeface="Calibri"/>
              </a:rPr>
              <a:t>EX21s</a:t>
            </a:r>
          </a:p>
          <a:p>
            <a:pPr lvl="2" indent="-428625">
              <a:buFont typeface="Arial" panose="020B0604020202020204" pitchFamily="34" charset="0"/>
              <a:buChar char="•"/>
            </a:pPr>
            <a:r>
              <a:rPr lang="en-US" sz="2000">
                <a:solidFill>
                  <a:schemeClr val="bg1"/>
                </a:solidFill>
                <a:cs typeface="Calibri"/>
              </a:rPr>
              <a:t>Wikipedia</a:t>
            </a:r>
            <a:endParaRPr lang="en-US">
              <a:cs typeface="Calibri"/>
            </a:endParaRPr>
          </a:p>
        </p:txBody>
      </p:sp>
      <p:pic>
        <p:nvPicPr>
          <p:cNvPr id="3" name="Picture 5" descr="A picture containing room, scene, gambling house&#10;&#10;Description generated with very high confidence">
            <a:extLst>
              <a:ext uri="{FF2B5EF4-FFF2-40B4-BE49-F238E27FC236}">
                <a16:creationId xmlns:a16="http://schemas.microsoft.com/office/drawing/2014/main" id="{24C9E5B4-6212-4501-B3D1-9EFB0F1C67C6}"/>
              </a:ext>
            </a:extLst>
          </p:cNvPr>
          <p:cNvPicPr>
            <a:picLocks noChangeAspect="1"/>
          </p:cNvPicPr>
          <p:nvPr/>
        </p:nvPicPr>
        <p:blipFill>
          <a:blip r:embed="rId3"/>
          <a:stretch>
            <a:fillRect/>
          </a:stretch>
        </p:blipFill>
        <p:spPr>
          <a:xfrm>
            <a:off x="9362922" y="2357438"/>
            <a:ext cx="2143125" cy="2143125"/>
          </a:xfrm>
          <a:prstGeom prst="rect">
            <a:avLst/>
          </a:prstGeom>
        </p:spPr>
      </p:pic>
    </p:spTree>
    <p:extLst>
      <p:ext uri="{BB962C8B-B14F-4D97-AF65-F5344CB8AC3E}">
        <p14:creationId xmlns:p14="http://schemas.microsoft.com/office/powerpoint/2010/main" val="230539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057A-A394-4FC5-A06F-01EB6880E598}"/>
              </a:ext>
            </a:extLst>
          </p:cNvPr>
          <p:cNvSpPr>
            <a:spLocks noGrp="1"/>
          </p:cNvSpPr>
          <p:nvPr>
            <p:ph type="title"/>
          </p:nvPr>
        </p:nvSpPr>
        <p:spPr>
          <a:xfrm>
            <a:off x="516948" y="2612792"/>
            <a:ext cx="11210925" cy="744836"/>
          </a:xfrm>
        </p:spPr>
        <p:txBody>
          <a:bodyPr vert="horz" lIns="91440" tIns="45720" rIns="91440" bIns="45720" rtlCol="0" anchor="ctr">
            <a:noAutofit/>
          </a:bodyPr>
          <a:lstStyle/>
          <a:p>
            <a:pPr algn="ctr"/>
            <a:r>
              <a:rPr lang="en-US" sz="5400">
                <a:solidFill>
                  <a:srgbClr val="FFFFFF"/>
                </a:solidFill>
                <a:cs typeface="Calibri Light"/>
              </a:rPr>
              <a:t>Going Forward</a:t>
            </a:r>
            <a:endParaRPr lang="en-US" sz="3600">
              <a:solidFill>
                <a:srgbClr val="FFFFFF"/>
              </a:solidFill>
              <a:cs typeface="Calibri Light"/>
            </a:endParaRPr>
          </a:p>
        </p:txBody>
      </p:sp>
    </p:spTree>
    <p:extLst>
      <p:ext uri="{BB962C8B-B14F-4D97-AF65-F5344CB8AC3E}">
        <p14:creationId xmlns:p14="http://schemas.microsoft.com/office/powerpoint/2010/main" val="250496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5" name="Picture 25" descr="A close up of a cable&#10;&#10;Description generated with high confidence">
            <a:extLst>
              <a:ext uri="{FF2B5EF4-FFF2-40B4-BE49-F238E27FC236}">
                <a16:creationId xmlns:a16="http://schemas.microsoft.com/office/drawing/2014/main" id="{60FFED2E-5992-4B45-8FC6-67DEABCDB9DB}"/>
              </a:ext>
            </a:extLst>
          </p:cNvPr>
          <p:cNvPicPr>
            <a:picLocks noChangeAspect="1"/>
          </p:cNvPicPr>
          <p:nvPr/>
        </p:nvPicPr>
        <p:blipFill>
          <a:blip r:embed="rId3"/>
          <a:stretch>
            <a:fillRect/>
          </a:stretch>
        </p:blipFill>
        <p:spPr>
          <a:xfrm>
            <a:off x="1754285" y="4377486"/>
            <a:ext cx="2456214" cy="2426524"/>
          </a:xfrm>
          <a:prstGeom prst="rect">
            <a:avLst/>
          </a:prstGeom>
        </p:spPr>
      </p:pic>
      <p:sp>
        <p:nvSpPr>
          <p:cNvPr id="26" name="Oval 25">
            <a:extLst>
              <a:ext uri="{FF2B5EF4-FFF2-40B4-BE49-F238E27FC236}">
                <a16:creationId xmlns:a16="http://schemas.microsoft.com/office/drawing/2014/main" id="{49B48879-AE5E-4240-9A03-9BD25A6A5146}"/>
              </a:ext>
            </a:extLst>
          </p:cNvPr>
          <p:cNvSpPr/>
          <p:nvPr/>
        </p:nvSpPr>
        <p:spPr>
          <a:xfrm>
            <a:off x="1639490" y="4579000"/>
            <a:ext cx="2777067" cy="219851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EEE2C-4469-4914-BBDF-58DA0D0262A8}"/>
              </a:ext>
            </a:extLst>
          </p:cNvPr>
          <p:cNvSpPr>
            <a:spLocks noGrp="1"/>
          </p:cNvSpPr>
          <p:nvPr>
            <p:ph type="title"/>
          </p:nvPr>
        </p:nvSpPr>
        <p:spPr>
          <a:xfrm>
            <a:off x="686617" y="384782"/>
            <a:ext cx="4573475" cy="892512"/>
          </a:xfrm>
        </p:spPr>
        <p:txBody>
          <a:bodyPr vert="horz" lIns="91440" tIns="45720" rIns="91440" bIns="45720" rtlCol="0" anchor="t">
            <a:normAutofit/>
          </a:bodyPr>
          <a:lstStyle/>
          <a:p>
            <a:r>
              <a:rPr lang="en-US" sz="4800">
                <a:solidFill>
                  <a:schemeClr val="bg1"/>
                </a:solidFill>
              </a:rPr>
              <a:t>Determining </a:t>
            </a:r>
            <a:r>
              <a:rPr lang="en-US" sz="4800">
                <a:solidFill>
                  <a:srgbClr val="FFFFFF"/>
                </a:solidFill>
                <a:cs typeface="Calibri Light"/>
              </a:rPr>
              <a:t>Risks</a:t>
            </a:r>
          </a:p>
        </p:txBody>
      </p:sp>
      <p:cxnSp>
        <p:nvCxnSpPr>
          <p:cNvPr id="36" name="Straight Arrow Connector 35">
            <a:extLst>
              <a:ext uri="{FF2B5EF4-FFF2-40B4-BE49-F238E27FC236}">
                <a16:creationId xmlns:a16="http://schemas.microsoft.com/office/drawing/2014/main" id="{83913DA2-3D50-496D-9BED-953BB3FFDB07}"/>
              </a:ext>
            </a:extLst>
          </p:cNvPr>
          <p:cNvCxnSpPr/>
          <p:nvPr/>
        </p:nvCxnSpPr>
        <p:spPr>
          <a:xfrm>
            <a:off x="5060224" y="3608949"/>
            <a:ext cx="1589688" cy="986775"/>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5" name="Rectangle 4">
            <a:extLst>
              <a:ext uri="{FF2B5EF4-FFF2-40B4-BE49-F238E27FC236}">
                <a16:creationId xmlns:a16="http://schemas.microsoft.com/office/drawing/2014/main" id="{BCB86E5D-9F40-4DA2-9A0E-026E30D364D8}"/>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a:t>
            </a:r>
            <a:r>
              <a:rPr lang="en-US" sz="4000" err="1">
                <a:cs typeface="Calibri"/>
              </a:rPr>
              <a:t>Praedicat</a:t>
            </a:r>
            <a:r>
              <a:rPr lang="en-US" sz="4000">
                <a:cs typeface="Calibri"/>
              </a:rPr>
              <a:t>: An Insurance Tech Company</a:t>
            </a:r>
            <a:endParaRPr lang="en-US"/>
          </a:p>
        </p:txBody>
      </p:sp>
      <p:sp>
        <p:nvSpPr>
          <p:cNvPr id="13" name="TextBox 12">
            <a:extLst>
              <a:ext uri="{FF2B5EF4-FFF2-40B4-BE49-F238E27FC236}">
                <a16:creationId xmlns:a16="http://schemas.microsoft.com/office/drawing/2014/main" id="{8ED4729E-C9AC-41DE-B8D3-E187A06166A4}"/>
              </a:ext>
            </a:extLst>
          </p:cNvPr>
          <p:cNvSpPr txBox="1"/>
          <p:nvPr/>
        </p:nvSpPr>
        <p:spPr>
          <a:xfrm>
            <a:off x="-495909" y="1365627"/>
            <a:ext cx="6943432"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rPr>
              <a:t>Predicting</a:t>
            </a:r>
            <a:r>
              <a:rPr lang="en-US" sz="2800">
                <a:solidFill>
                  <a:srgbClr val="002060"/>
                </a:solidFill>
                <a:cs typeface="Calibri"/>
              </a:rPr>
              <a:t> the likely amount of losses</a:t>
            </a:r>
            <a:endParaRPr lang="en-US"/>
          </a:p>
        </p:txBody>
      </p:sp>
      <p:pic>
        <p:nvPicPr>
          <p:cNvPr id="3" name="Picture 6" descr="A close up of a sign&#10;&#10;Description generated with high confidence">
            <a:extLst>
              <a:ext uri="{FF2B5EF4-FFF2-40B4-BE49-F238E27FC236}">
                <a16:creationId xmlns:a16="http://schemas.microsoft.com/office/drawing/2014/main" id="{1E88F6EC-7D6A-4756-81B6-C9281B5C499B}"/>
              </a:ext>
            </a:extLst>
          </p:cNvPr>
          <p:cNvPicPr>
            <a:picLocks noChangeAspect="1"/>
          </p:cNvPicPr>
          <p:nvPr/>
        </p:nvPicPr>
        <p:blipFill>
          <a:blip r:embed="rId4"/>
          <a:stretch>
            <a:fillRect/>
          </a:stretch>
        </p:blipFill>
        <p:spPr>
          <a:xfrm>
            <a:off x="4800679" y="3385751"/>
            <a:ext cx="2512175" cy="2559471"/>
          </a:xfrm>
          <a:prstGeom prst="rect">
            <a:avLst/>
          </a:prstGeom>
        </p:spPr>
      </p:pic>
      <p:pic>
        <p:nvPicPr>
          <p:cNvPr id="9" name="Picture 16" descr="A picture containing LEGO, table, toy, indoor&#10;&#10;Description generated with very high confidence">
            <a:extLst>
              <a:ext uri="{FF2B5EF4-FFF2-40B4-BE49-F238E27FC236}">
                <a16:creationId xmlns:a16="http://schemas.microsoft.com/office/drawing/2014/main" id="{8AA99344-7389-411D-8302-C141C72C89D0}"/>
              </a:ext>
            </a:extLst>
          </p:cNvPr>
          <p:cNvPicPr>
            <a:picLocks noChangeAspect="1"/>
          </p:cNvPicPr>
          <p:nvPr/>
        </p:nvPicPr>
        <p:blipFill>
          <a:blip r:embed="rId5"/>
          <a:stretch>
            <a:fillRect/>
          </a:stretch>
        </p:blipFill>
        <p:spPr>
          <a:xfrm>
            <a:off x="8103554" y="1795819"/>
            <a:ext cx="2729639" cy="1898136"/>
          </a:xfrm>
          <a:prstGeom prst="rect">
            <a:avLst/>
          </a:prstGeom>
        </p:spPr>
      </p:pic>
      <p:pic>
        <p:nvPicPr>
          <p:cNvPr id="18" name="Picture 18" descr="A picture containing indoor, wall, cup, table&#10;&#10;Description generated with very high confidence">
            <a:extLst>
              <a:ext uri="{FF2B5EF4-FFF2-40B4-BE49-F238E27FC236}">
                <a16:creationId xmlns:a16="http://schemas.microsoft.com/office/drawing/2014/main" id="{E120D4C8-4727-496F-870D-A20CEB80D5B8}"/>
              </a:ext>
            </a:extLst>
          </p:cNvPr>
          <p:cNvPicPr>
            <a:picLocks noChangeAspect="1"/>
          </p:cNvPicPr>
          <p:nvPr/>
        </p:nvPicPr>
        <p:blipFill>
          <a:blip r:embed="rId6"/>
          <a:stretch>
            <a:fillRect/>
          </a:stretch>
        </p:blipFill>
        <p:spPr>
          <a:xfrm>
            <a:off x="8355903" y="4580620"/>
            <a:ext cx="2150717" cy="1827647"/>
          </a:xfrm>
          <a:prstGeom prst="rect">
            <a:avLst/>
          </a:prstGeom>
        </p:spPr>
      </p:pic>
      <p:pic>
        <p:nvPicPr>
          <p:cNvPr id="21" name="Picture 22" descr="A picture containing cup, coffee, indoor, orange&#10;&#10;Description generated with high confidence">
            <a:extLst>
              <a:ext uri="{FF2B5EF4-FFF2-40B4-BE49-F238E27FC236}">
                <a16:creationId xmlns:a16="http://schemas.microsoft.com/office/drawing/2014/main" id="{F9F3867F-12B8-4254-AD74-A83AA5412487}"/>
              </a:ext>
            </a:extLst>
          </p:cNvPr>
          <p:cNvPicPr>
            <a:picLocks noChangeAspect="1"/>
          </p:cNvPicPr>
          <p:nvPr/>
        </p:nvPicPr>
        <p:blipFill>
          <a:blip r:embed="rId7"/>
          <a:stretch>
            <a:fillRect/>
          </a:stretch>
        </p:blipFill>
        <p:spPr>
          <a:xfrm>
            <a:off x="999067" y="2321172"/>
            <a:ext cx="2856089" cy="2159212"/>
          </a:xfrm>
          <a:prstGeom prst="rect">
            <a:avLst/>
          </a:prstGeom>
        </p:spPr>
      </p:pic>
      <p:sp>
        <p:nvSpPr>
          <p:cNvPr id="24" name="Oval 23">
            <a:extLst>
              <a:ext uri="{FF2B5EF4-FFF2-40B4-BE49-F238E27FC236}">
                <a16:creationId xmlns:a16="http://schemas.microsoft.com/office/drawing/2014/main" id="{49C030F9-5FB1-42A9-85C5-1819516AB71E}"/>
              </a:ext>
            </a:extLst>
          </p:cNvPr>
          <p:cNvSpPr/>
          <p:nvPr/>
        </p:nvSpPr>
        <p:spPr>
          <a:xfrm>
            <a:off x="996243" y="2322689"/>
            <a:ext cx="2777067" cy="219851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CE3726F4-E3C1-4AB1-A12A-F5862EA8CC94}"/>
              </a:ext>
            </a:extLst>
          </p:cNvPr>
          <p:cNvCxnSpPr/>
          <p:nvPr/>
        </p:nvCxnSpPr>
        <p:spPr>
          <a:xfrm>
            <a:off x="3879127" y="3615596"/>
            <a:ext cx="990820" cy="435541"/>
          </a:xfrm>
          <a:prstGeom prst="straightConnector1">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52DD895-BCF9-45C4-95E6-B135B4C93F8D}"/>
              </a:ext>
            </a:extLst>
          </p:cNvPr>
          <p:cNvCxnSpPr>
            <a:cxnSpLocks/>
          </p:cNvCxnSpPr>
          <p:nvPr/>
        </p:nvCxnSpPr>
        <p:spPr>
          <a:xfrm>
            <a:off x="6910279" y="4798144"/>
            <a:ext cx="1111406" cy="440488"/>
          </a:xfrm>
          <a:prstGeom prst="straightConnector1">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F5DC329-17C6-4902-B163-86D2B7DE4538}"/>
              </a:ext>
            </a:extLst>
          </p:cNvPr>
          <p:cNvCxnSpPr>
            <a:cxnSpLocks/>
          </p:cNvCxnSpPr>
          <p:nvPr/>
        </p:nvCxnSpPr>
        <p:spPr>
          <a:xfrm flipV="1">
            <a:off x="4058356" y="4422423"/>
            <a:ext cx="857956" cy="454376"/>
          </a:xfrm>
          <a:prstGeom prst="straightConnector1">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B7CCD11-F30A-4F2C-ADB7-B0B38997B302}"/>
              </a:ext>
            </a:extLst>
          </p:cNvPr>
          <p:cNvCxnSpPr>
            <a:cxnSpLocks/>
          </p:cNvCxnSpPr>
          <p:nvPr/>
        </p:nvCxnSpPr>
        <p:spPr>
          <a:xfrm flipH="1">
            <a:off x="6962423" y="3428671"/>
            <a:ext cx="1219491" cy="880863"/>
          </a:xfrm>
          <a:prstGeom prst="straightConnector1">
            <a:avLst/>
          </a:prstGeom>
          <a:ln w="57150">
            <a:prstDash val="dash"/>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52ED71D-1713-4E8A-AB12-35140DC3B58F}"/>
              </a:ext>
            </a:extLst>
          </p:cNvPr>
          <p:cNvSpPr/>
          <p:nvPr/>
        </p:nvSpPr>
        <p:spPr>
          <a:xfrm>
            <a:off x="8052165" y="1590377"/>
            <a:ext cx="2777067" cy="219851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0EC694E-B45E-492C-AC14-57873D8FEA31}"/>
              </a:ext>
            </a:extLst>
          </p:cNvPr>
          <p:cNvSpPr/>
          <p:nvPr/>
        </p:nvSpPr>
        <p:spPr>
          <a:xfrm>
            <a:off x="8101645" y="4351389"/>
            <a:ext cx="2777067" cy="219851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783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6885216"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CF49C2-7773-4F45-ACF1-A92355525D23}"/>
              </a:ext>
            </a:extLst>
          </p:cNvPr>
          <p:cNvSpPr>
            <a:spLocks noGrp="1"/>
          </p:cNvSpPr>
          <p:nvPr>
            <p:ph type="title"/>
          </p:nvPr>
        </p:nvSpPr>
        <p:spPr>
          <a:xfrm>
            <a:off x="1024129" y="585216"/>
            <a:ext cx="5062511" cy="1499616"/>
          </a:xfrm>
        </p:spPr>
        <p:txBody>
          <a:bodyPr>
            <a:normAutofit/>
          </a:bodyPr>
          <a:lstStyle/>
          <a:p>
            <a:r>
              <a:rPr lang="en-US" sz="4800" b="1">
                <a:solidFill>
                  <a:srgbClr val="FFFFFF"/>
                </a:solidFill>
                <a:cs typeface="Calibri Light"/>
              </a:rPr>
              <a:t>Knowledge Graph</a:t>
            </a:r>
            <a:endParaRPr lang="en-US" sz="4800" b="1">
              <a:solidFill>
                <a:srgbClr val="FFFFFF"/>
              </a:solidFill>
            </a:endParaRPr>
          </a:p>
        </p:txBody>
      </p:sp>
      <p:cxnSp>
        <p:nvCxnSpPr>
          <p:cNvPr id="14" name="Straight Connector 13">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7082498-5D58-476F-B3DD-CBC4994209C7}"/>
              </a:ext>
            </a:extLst>
          </p:cNvPr>
          <p:cNvSpPr>
            <a:spLocks noGrp="1"/>
          </p:cNvSpPr>
          <p:nvPr>
            <p:ph idx="1"/>
          </p:nvPr>
        </p:nvSpPr>
        <p:spPr>
          <a:xfrm>
            <a:off x="1024129" y="2286000"/>
            <a:ext cx="5071825" cy="3706143"/>
          </a:xfrm>
        </p:spPr>
        <p:txBody>
          <a:bodyPr vert="horz" lIns="91440" tIns="45720" rIns="91440" bIns="45720" rtlCol="0" anchor="t">
            <a:normAutofit fontScale="92500"/>
          </a:bodyPr>
          <a:lstStyle/>
          <a:p>
            <a:r>
              <a:rPr lang="en-US" sz="2400">
                <a:solidFill>
                  <a:srgbClr val="FFFFFF"/>
                </a:solidFill>
                <a:cs typeface="Calibri"/>
              </a:rPr>
              <a:t>Knowledge graphs represent </a:t>
            </a:r>
            <a:r>
              <a:rPr lang="en-US" sz="2400" b="1">
                <a:solidFill>
                  <a:srgbClr val="FFFFFF"/>
                </a:solidFill>
                <a:cs typeface="Calibri"/>
              </a:rPr>
              <a:t>statements of facts</a:t>
            </a:r>
            <a:r>
              <a:rPr lang="en-US" sz="2400">
                <a:solidFill>
                  <a:srgbClr val="FFFFFF"/>
                </a:solidFill>
                <a:cs typeface="Calibri"/>
              </a:rPr>
              <a:t> as subject-predicate-object triples</a:t>
            </a:r>
            <a:endParaRPr lang="en-US" sz="2400"/>
          </a:p>
          <a:p>
            <a:pPr marL="457200" lvl="1" indent="0">
              <a:buNone/>
            </a:pPr>
            <a:r>
              <a:rPr lang="en-US" sz="1600">
                <a:solidFill>
                  <a:srgbClr val="FFFFFF"/>
                </a:solidFill>
                <a:cs typeface="Calibri"/>
              </a:rPr>
              <a:t>For example ("Barack Obama", "is a", "Muslim")</a:t>
            </a:r>
            <a:endParaRPr lang="en-US" sz="1600">
              <a:cs typeface="Calibri"/>
            </a:endParaRPr>
          </a:p>
          <a:p>
            <a:r>
              <a:rPr lang="en-US" sz="2400">
                <a:solidFill>
                  <a:srgbClr val="FFFFFF"/>
                </a:solidFill>
                <a:latin typeface="Calibri"/>
                <a:ea typeface="Cambria"/>
                <a:cs typeface="Calibri"/>
              </a:rPr>
              <a:t>G=(V,E) where V is a set of concept nodes and E is a set of predicate edges</a:t>
            </a:r>
          </a:p>
          <a:p>
            <a:r>
              <a:rPr lang="en-US" sz="2400">
                <a:solidFill>
                  <a:srgbClr val="FFFFFF"/>
                </a:solidFill>
                <a:latin typeface="Calibri"/>
                <a:ea typeface="Cambria"/>
                <a:cs typeface="Calibri"/>
              </a:rPr>
              <a:t>To determine the degree of truth of a statement of fact, the shortest path from subject to object is traversed and paths that pass through high-degree nodes are assigned a low truth value</a:t>
            </a:r>
          </a:p>
        </p:txBody>
      </p:sp>
      <p:pic>
        <p:nvPicPr>
          <p:cNvPr id="7" name="Picture 4">
            <a:extLst>
              <a:ext uri="{FF2B5EF4-FFF2-40B4-BE49-F238E27FC236}">
                <a16:creationId xmlns:a16="http://schemas.microsoft.com/office/drawing/2014/main" id="{3255FF61-AF7A-4D75-8D8E-D0C46F692A98}"/>
              </a:ext>
            </a:extLst>
          </p:cNvPr>
          <p:cNvPicPr>
            <a:picLocks noChangeAspect="1"/>
          </p:cNvPicPr>
          <p:nvPr/>
        </p:nvPicPr>
        <p:blipFill>
          <a:blip r:embed="rId2"/>
          <a:stretch>
            <a:fillRect/>
          </a:stretch>
        </p:blipFill>
        <p:spPr>
          <a:xfrm>
            <a:off x="7544017" y="711777"/>
            <a:ext cx="4007904" cy="5434446"/>
          </a:xfrm>
          <a:prstGeom prst="rect">
            <a:avLst/>
          </a:prstGeom>
        </p:spPr>
      </p:pic>
    </p:spTree>
    <p:extLst>
      <p:ext uri="{BB962C8B-B14F-4D97-AF65-F5344CB8AC3E}">
        <p14:creationId xmlns:p14="http://schemas.microsoft.com/office/powerpoint/2010/main" val="3901742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405905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FB677B-B49C-4BBF-966C-93A9D1CA254E}"/>
              </a:ext>
            </a:extLst>
          </p:cNvPr>
          <p:cNvSpPr>
            <a:spLocks noGrp="1"/>
          </p:cNvSpPr>
          <p:nvPr>
            <p:ph type="title"/>
          </p:nvPr>
        </p:nvSpPr>
        <p:spPr>
          <a:xfrm>
            <a:off x="838200" y="1412488"/>
            <a:ext cx="2899189" cy="4363844"/>
          </a:xfrm>
        </p:spPr>
        <p:txBody>
          <a:bodyPr anchor="t">
            <a:normAutofit/>
          </a:bodyPr>
          <a:lstStyle/>
          <a:p>
            <a:r>
              <a:rPr lang="en-US" sz="4000" b="1">
                <a:solidFill>
                  <a:srgbClr val="FFFFFF"/>
                </a:solidFill>
                <a:cs typeface="Calibri Light"/>
              </a:rPr>
              <a:t>How we are hoping to use the knowledge graph</a:t>
            </a:r>
            <a:endParaRPr lang="en-US" sz="4000" b="1">
              <a:solidFill>
                <a:srgbClr val="FFFFFF"/>
              </a:solidFill>
            </a:endParaRPr>
          </a:p>
        </p:txBody>
      </p:sp>
      <p:sp>
        <p:nvSpPr>
          <p:cNvPr id="3" name="Content Placeholder 2">
            <a:extLst>
              <a:ext uri="{FF2B5EF4-FFF2-40B4-BE49-F238E27FC236}">
                <a16:creationId xmlns:a16="http://schemas.microsoft.com/office/drawing/2014/main" id="{DBD0D98F-0419-431E-A4BF-E9E990473244}"/>
              </a:ext>
            </a:extLst>
          </p:cNvPr>
          <p:cNvSpPr>
            <a:spLocks noGrp="1"/>
          </p:cNvSpPr>
          <p:nvPr>
            <p:ph sz="half" idx="1"/>
          </p:nvPr>
        </p:nvSpPr>
        <p:spPr>
          <a:xfrm>
            <a:off x="4380855" y="551878"/>
            <a:ext cx="3427283" cy="5224455"/>
          </a:xfrm>
        </p:spPr>
        <p:txBody>
          <a:bodyPr vert="horz" lIns="91440" tIns="45720" rIns="91440" bIns="45720" rtlCol="0" anchor="t">
            <a:noAutofit/>
          </a:bodyPr>
          <a:lstStyle/>
          <a:p>
            <a:pPr marL="0" indent="0" algn="ctr">
              <a:buNone/>
            </a:pPr>
            <a:r>
              <a:rPr lang="en-US" sz="2400" b="1">
                <a:solidFill>
                  <a:srgbClr val="002060"/>
                </a:solidFill>
                <a:cs typeface="Calibri"/>
              </a:rPr>
              <a:t>Credibility Checking and Classification</a:t>
            </a:r>
          </a:p>
          <a:p>
            <a:r>
              <a:rPr lang="en-US" sz="2400">
                <a:solidFill>
                  <a:srgbClr val="002060"/>
                </a:solidFill>
                <a:cs typeface="Calibri"/>
              </a:rPr>
              <a:t>A document that contains a statement of fact </a:t>
            </a:r>
            <a:r>
              <a:rPr lang="en-US" sz="2400" b="1">
                <a:solidFill>
                  <a:srgbClr val="002060"/>
                </a:solidFill>
                <a:cs typeface="Calibri"/>
              </a:rPr>
              <a:t>P</a:t>
            </a:r>
            <a:r>
              <a:rPr lang="en-US" sz="2400">
                <a:solidFill>
                  <a:srgbClr val="002060"/>
                </a:solidFill>
                <a:cs typeface="Calibri"/>
              </a:rPr>
              <a:t> that is contradictory to the set of possible-worlds as described by our knowledge graph is rejected.</a:t>
            </a:r>
          </a:p>
          <a:p>
            <a:r>
              <a:rPr lang="en-US" sz="2400">
                <a:solidFill>
                  <a:srgbClr val="002060"/>
                </a:solidFill>
                <a:cs typeface="Calibri"/>
              </a:rPr>
              <a:t>We can also use competitive learning to prioritize trustworthy sources.</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flipH="1">
            <a:off x="8129871" y="641524"/>
            <a:ext cx="17929" cy="44285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4A6B691-FB5C-427C-99EE-D49833A09E46}"/>
              </a:ext>
            </a:extLst>
          </p:cNvPr>
          <p:cNvSpPr>
            <a:spLocks noGrp="1"/>
          </p:cNvSpPr>
          <p:nvPr>
            <p:ph sz="half" idx="2"/>
          </p:nvPr>
        </p:nvSpPr>
        <p:spPr>
          <a:xfrm>
            <a:off x="8451604" y="641525"/>
            <a:ext cx="3197701" cy="5134808"/>
          </a:xfrm>
        </p:spPr>
        <p:txBody>
          <a:bodyPr vert="horz" lIns="91440" tIns="45720" rIns="91440" bIns="45720" rtlCol="0" anchor="t">
            <a:noAutofit/>
          </a:bodyPr>
          <a:lstStyle/>
          <a:p>
            <a:pPr marL="0" indent="0" algn="ctr">
              <a:buNone/>
            </a:pPr>
            <a:r>
              <a:rPr lang="en-US" sz="2400" b="1">
                <a:solidFill>
                  <a:srgbClr val="002060"/>
                </a:solidFill>
                <a:cs typeface="Calibri"/>
              </a:rPr>
              <a:t>Aggregates Information in a </a:t>
            </a:r>
            <a:r>
              <a:rPr lang="en-US" sz="2400" b="1" err="1">
                <a:solidFill>
                  <a:srgbClr val="002060"/>
                </a:solidFill>
                <a:cs typeface="Calibri"/>
              </a:rPr>
              <a:t>Queryable</a:t>
            </a:r>
            <a:r>
              <a:rPr lang="en-US" sz="2400" b="1">
                <a:solidFill>
                  <a:srgbClr val="002060"/>
                </a:solidFill>
                <a:cs typeface="Calibri"/>
              </a:rPr>
              <a:t> Format</a:t>
            </a:r>
          </a:p>
          <a:p>
            <a:pPr marL="342900" indent="-342900"/>
            <a:r>
              <a:rPr lang="en-US" sz="2400">
                <a:solidFill>
                  <a:srgbClr val="002060"/>
                </a:solidFill>
                <a:cs typeface="Calibri"/>
              </a:rPr>
              <a:t>This makes the information much more accessible to the analysts at </a:t>
            </a:r>
            <a:r>
              <a:rPr lang="en-US" sz="2400" err="1">
                <a:solidFill>
                  <a:srgbClr val="002060"/>
                </a:solidFill>
                <a:cs typeface="Calibri"/>
              </a:rPr>
              <a:t>Praedicat</a:t>
            </a:r>
            <a:r>
              <a:rPr lang="en-US" sz="2400">
                <a:solidFill>
                  <a:srgbClr val="002060"/>
                </a:solidFill>
                <a:cs typeface="Calibri"/>
              </a:rPr>
              <a:t>, Inc. and makes the job of summarization easier</a:t>
            </a:r>
            <a:endParaRPr lang="en-US" sz="2400" b="1">
              <a:solidFill>
                <a:srgbClr val="002060"/>
              </a:solidFill>
              <a:cs typeface="Calibri"/>
            </a:endParaRPr>
          </a:p>
        </p:txBody>
      </p:sp>
    </p:spTree>
    <p:extLst>
      <p:ext uri="{BB962C8B-B14F-4D97-AF65-F5344CB8AC3E}">
        <p14:creationId xmlns:p14="http://schemas.microsoft.com/office/powerpoint/2010/main" val="2952950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bwMode="ltGray">
          <a:xfrm>
            <a:off x="378068" y="4633546"/>
            <a:ext cx="11438793" cy="1844256"/>
          </a:xfrm>
          <a:prstGeom prst="rect">
            <a:avLst/>
          </a:prstGeom>
          <a:solidFill>
            <a:srgbClr val="002060"/>
          </a:solidFill>
          <a:ln w="127000" cap="sq" cmpd="thinThick">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6881DA-6868-4898-9C68-BC0BBC038ED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Milestone 2</a:t>
            </a:r>
          </a:p>
        </p:txBody>
      </p:sp>
      <p:pic>
        <p:nvPicPr>
          <p:cNvPr id="3" name="Picture 3" descr="A close up of a sign&#10;&#10;Description generated with very high confidence">
            <a:extLst>
              <a:ext uri="{FF2B5EF4-FFF2-40B4-BE49-F238E27FC236}">
                <a16:creationId xmlns:a16="http://schemas.microsoft.com/office/drawing/2014/main" id="{57035397-77DB-4402-838B-938C791DC501}"/>
              </a:ext>
            </a:extLst>
          </p:cNvPr>
          <p:cNvPicPr>
            <a:picLocks noChangeAspect="1"/>
          </p:cNvPicPr>
          <p:nvPr/>
        </p:nvPicPr>
        <p:blipFill>
          <a:blip r:embed="rId2"/>
          <a:stretch>
            <a:fillRect/>
          </a:stretch>
        </p:blipFill>
        <p:spPr>
          <a:xfrm>
            <a:off x="2551611" y="1085348"/>
            <a:ext cx="7115321" cy="2456011"/>
          </a:xfrm>
          <a:prstGeom prst="rect">
            <a:avLst/>
          </a:prstGeom>
        </p:spPr>
      </p:pic>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351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3100-37A5-47F8-8493-715BE78FA992}"/>
              </a:ext>
            </a:extLst>
          </p:cNvPr>
          <p:cNvSpPr>
            <a:spLocks noGrp="1"/>
          </p:cNvSpPr>
          <p:nvPr>
            <p:ph type="title"/>
          </p:nvPr>
        </p:nvSpPr>
        <p:spPr>
          <a:xfrm>
            <a:off x="4572387" y="2516516"/>
            <a:ext cx="2957994" cy="1325563"/>
          </a:xfrm>
        </p:spPr>
        <p:txBody>
          <a:bodyPr>
            <a:normAutofit/>
          </a:bodyPr>
          <a:lstStyle/>
          <a:p>
            <a:r>
              <a:rPr lang="en-US" sz="4800">
                <a:solidFill>
                  <a:srgbClr val="FFFFFF"/>
                </a:solidFill>
                <a:cs typeface="Calibri Light"/>
              </a:rPr>
              <a:t>Questions?</a:t>
            </a:r>
          </a:p>
        </p:txBody>
      </p:sp>
    </p:spTree>
    <p:extLst>
      <p:ext uri="{BB962C8B-B14F-4D97-AF65-F5344CB8AC3E}">
        <p14:creationId xmlns:p14="http://schemas.microsoft.com/office/powerpoint/2010/main" val="1962271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8F63116-E271-40FE-9896-7FACF88C879B}"/>
              </a:ext>
            </a:extLst>
          </p:cNvPr>
          <p:cNvPicPr>
            <a:picLocks noChangeAspect="1"/>
          </p:cNvPicPr>
          <p:nvPr/>
        </p:nvPicPr>
        <p:blipFill>
          <a:blip r:embed="rId3"/>
          <a:stretch>
            <a:fillRect/>
          </a:stretch>
        </p:blipFill>
        <p:spPr>
          <a:xfrm>
            <a:off x="251145" y="2521172"/>
            <a:ext cx="2744142" cy="2144401"/>
          </a:xfrm>
          <a:prstGeom prst="rect">
            <a:avLst/>
          </a:prstGeom>
        </p:spPr>
      </p:pic>
      <p:pic>
        <p:nvPicPr>
          <p:cNvPr id="12" name="Picture 12">
            <a:extLst>
              <a:ext uri="{FF2B5EF4-FFF2-40B4-BE49-F238E27FC236}">
                <a16:creationId xmlns:a16="http://schemas.microsoft.com/office/drawing/2014/main" id="{F7ABA2AD-D8DE-4D58-ADB0-911768D1C574}"/>
              </a:ext>
            </a:extLst>
          </p:cNvPr>
          <p:cNvPicPr>
            <a:picLocks noChangeAspect="1"/>
          </p:cNvPicPr>
          <p:nvPr/>
        </p:nvPicPr>
        <p:blipFill>
          <a:blip r:embed="rId4"/>
          <a:stretch>
            <a:fillRect/>
          </a:stretch>
        </p:blipFill>
        <p:spPr>
          <a:xfrm>
            <a:off x="6769312" y="2439143"/>
            <a:ext cx="2301173" cy="2305442"/>
          </a:xfrm>
          <a:prstGeom prst="rect">
            <a:avLst/>
          </a:prstGeom>
        </p:spPr>
      </p:pic>
      <p:pic>
        <p:nvPicPr>
          <p:cNvPr id="6" name="Picture 6" descr="A close up of a sign&#10;&#10;Description generated with high confidence">
            <a:extLst>
              <a:ext uri="{FF2B5EF4-FFF2-40B4-BE49-F238E27FC236}">
                <a16:creationId xmlns:a16="http://schemas.microsoft.com/office/drawing/2014/main" id="{8C1E5678-B8CC-4716-A28F-D02EDF95ADC1}"/>
              </a:ext>
            </a:extLst>
          </p:cNvPr>
          <p:cNvPicPr>
            <a:picLocks noChangeAspect="1"/>
          </p:cNvPicPr>
          <p:nvPr/>
        </p:nvPicPr>
        <p:blipFill>
          <a:blip r:embed="rId5"/>
          <a:stretch>
            <a:fillRect/>
          </a:stretch>
        </p:blipFill>
        <p:spPr>
          <a:xfrm>
            <a:off x="9739568" y="2524974"/>
            <a:ext cx="2455730" cy="2503026"/>
          </a:xfrm>
          <a:prstGeom prst="rect">
            <a:avLst/>
          </a:prstGeom>
        </p:spPr>
      </p:pic>
      <p:pic>
        <p:nvPicPr>
          <p:cNvPr id="7" name="Picture 10">
            <a:extLst>
              <a:ext uri="{FF2B5EF4-FFF2-40B4-BE49-F238E27FC236}">
                <a16:creationId xmlns:a16="http://schemas.microsoft.com/office/drawing/2014/main" id="{B2710CEC-7E63-4990-B8AB-7AE8E92881E2}"/>
              </a:ext>
            </a:extLst>
          </p:cNvPr>
          <p:cNvPicPr>
            <a:picLocks noChangeAspect="1"/>
          </p:cNvPicPr>
          <p:nvPr/>
        </p:nvPicPr>
        <p:blipFill>
          <a:blip r:embed="rId6"/>
          <a:stretch>
            <a:fillRect/>
          </a:stretch>
        </p:blipFill>
        <p:spPr>
          <a:xfrm>
            <a:off x="3927220" y="2774751"/>
            <a:ext cx="1605301" cy="1934811"/>
          </a:xfrm>
          <a:prstGeom prst="rect">
            <a:avLst/>
          </a:prstGeom>
        </p:spPr>
      </p:pic>
      <p:sp>
        <p:nvSpPr>
          <p:cNvPr id="15" name="TextBox 14">
            <a:extLst>
              <a:ext uri="{FF2B5EF4-FFF2-40B4-BE49-F238E27FC236}">
                <a16:creationId xmlns:a16="http://schemas.microsoft.com/office/drawing/2014/main" id="{7DD787E1-321F-429E-A5CE-DC39C4C2E8B6}"/>
              </a:ext>
            </a:extLst>
          </p:cNvPr>
          <p:cNvSpPr txBox="1"/>
          <p:nvPr/>
        </p:nvSpPr>
        <p:spPr>
          <a:xfrm>
            <a:off x="1975929" y="1430050"/>
            <a:ext cx="2675626" cy="80791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002060"/>
                </a:solidFill>
                <a:latin typeface="Arial Black"/>
                <a:cs typeface="Calibri"/>
              </a:rPr>
              <a:t>RIPS Team</a:t>
            </a:r>
          </a:p>
          <a:p>
            <a:pPr algn="ctr"/>
            <a:r>
              <a:rPr lang="en-US" sz="2000">
                <a:solidFill>
                  <a:srgbClr val="002060"/>
                </a:solidFill>
                <a:latin typeface="Arial Black"/>
              </a:rPr>
              <a:t>Automating</a:t>
            </a:r>
            <a:endParaRPr lang="en-US" sz="2800">
              <a:solidFill>
                <a:srgbClr val="002060"/>
              </a:solidFill>
              <a:latin typeface="Arial Black"/>
            </a:endParaRPr>
          </a:p>
        </p:txBody>
      </p:sp>
      <p:pic>
        <p:nvPicPr>
          <p:cNvPr id="2" name="Picture 2" descr="A picture containing fence, outdoor, standing&#10;&#10;Description generated with high confidence">
            <a:extLst>
              <a:ext uri="{FF2B5EF4-FFF2-40B4-BE49-F238E27FC236}">
                <a16:creationId xmlns:a16="http://schemas.microsoft.com/office/drawing/2014/main" id="{E1321437-AC29-4D3E-8B1C-0C46904E6510}"/>
              </a:ext>
            </a:extLst>
          </p:cNvPr>
          <p:cNvPicPr>
            <a:picLocks noChangeAspect="1"/>
          </p:cNvPicPr>
          <p:nvPr/>
        </p:nvPicPr>
        <p:blipFill rotWithShape="1">
          <a:blip r:embed="rId7"/>
          <a:srcRect l="-328" t="-685" r="-209" b="1672"/>
          <a:stretch/>
        </p:blipFill>
        <p:spPr>
          <a:xfrm rot="360000">
            <a:off x="9920232" y="1901258"/>
            <a:ext cx="1898118" cy="734313"/>
          </a:xfrm>
          <a:prstGeom prst="rect">
            <a:avLst/>
          </a:prstGeom>
        </p:spPr>
      </p:pic>
      <p:sp>
        <p:nvSpPr>
          <p:cNvPr id="29" name="TextBox 28">
            <a:extLst>
              <a:ext uri="{FF2B5EF4-FFF2-40B4-BE49-F238E27FC236}">
                <a16:creationId xmlns:a16="http://schemas.microsoft.com/office/drawing/2014/main" id="{E17BDEA7-B867-44B6-BF58-C74539B7CB7C}"/>
              </a:ext>
            </a:extLst>
          </p:cNvPr>
          <p:cNvSpPr txBox="1"/>
          <p:nvPr/>
        </p:nvSpPr>
        <p:spPr>
          <a:xfrm>
            <a:off x="246275" y="5231550"/>
            <a:ext cx="2568339"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1. Manual Search</a:t>
            </a:r>
          </a:p>
        </p:txBody>
      </p:sp>
      <p:sp>
        <p:nvSpPr>
          <p:cNvPr id="30" name="TextBox 29">
            <a:extLst>
              <a:ext uri="{FF2B5EF4-FFF2-40B4-BE49-F238E27FC236}">
                <a16:creationId xmlns:a16="http://schemas.microsoft.com/office/drawing/2014/main" id="{6C27CB4E-CCA5-424F-964F-CFD936D86C1B}"/>
              </a:ext>
            </a:extLst>
          </p:cNvPr>
          <p:cNvSpPr txBox="1"/>
          <p:nvPr/>
        </p:nvSpPr>
        <p:spPr>
          <a:xfrm>
            <a:off x="3361274" y="5234130"/>
            <a:ext cx="2893523"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2. Credible Database</a:t>
            </a:r>
          </a:p>
        </p:txBody>
      </p:sp>
      <p:sp>
        <p:nvSpPr>
          <p:cNvPr id="31" name="TextBox 30">
            <a:extLst>
              <a:ext uri="{FF2B5EF4-FFF2-40B4-BE49-F238E27FC236}">
                <a16:creationId xmlns:a16="http://schemas.microsoft.com/office/drawing/2014/main" id="{EB50DE35-1A88-4931-8618-7653B9D35CCF}"/>
              </a:ext>
            </a:extLst>
          </p:cNvPr>
          <p:cNvSpPr txBox="1"/>
          <p:nvPr/>
        </p:nvSpPr>
        <p:spPr>
          <a:xfrm>
            <a:off x="6701368" y="5227162"/>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3. Forward-looking Models</a:t>
            </a:r>
          </a:p>
        </p:txBody>
      </p:sp>
      <p:sp>
        <p:nvSpPr>
          <p:cNvPr id="32" name="TextBox 31">
            <a:extLst>
              <a:ext uri="{FF2B5EF4-FFF2-40B4-BE49-F238E27FC236}">
                <a16:creationId xmlns:a16="http://schemas.microsoft.com/office/drawing/2014/main" id="{9B0C135F-78DB-4B83-A180-4B5DAAFB67CC}"/>
              </a:ext>
            </a:extLst>
          </p:cNvPr>
          <p:cNvSpPr txBox="1"/>
          <p:nvPr/>
        </p:nvSpPr>
        <p:spPr>
          <a:xfrm>
            <a:off x="9514381" y="5212830"/>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4. Predict Likely Losses</a:t>
            </a:r>
          </a:p>
        </p:txBody>
      </p:sp>
      <p:sp>
        <p:nvSpPr>
          <p:cNvPr id="3" name="Rectangle 2">
            <a:extLst>
              <a:ext uri="{FF2B5EF4-FFF2-40B4-BE49-F238E27FC236}">
                <a16:creationId xmlns:a16="http://schemas.microsoft.com/office/drawing/2014/main" id="{E3FDE14A-1893-4790-B2D4-AE4366043549}"/>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Where Do We Fit in?</a:t>
            </a:r>
            <a:endParaRPr lang="en-US"/>
          </a:p>
        </p:txBody>
      </p:sp>
      <p:sp>
        <p:nvSpPr>
          <p:cNvPr id="16" name="Arrow: Down 15">
            <a:extLst>
              <a:ext uri="{FF2B5EF4-FFF2-40B4-BE49-F238E27FC236}">
                <a16:creationId xmlns:a16="http://schemas.microsoft.com/office/drawing/2014/main" id="{3B42869C-55D5-43D6-8067-B87396F601A8}"/>
              </a:ext>
            </a:extLst>
          </p:cNvPr>
          <p:cNvSpPr/>
          <p:nvPr/>
        </p:nvSpPr>
        <p:spPr>
          <a:xfrm rot="-5460000">
            <a:off x="3129917"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44E51F48-1172-4B3D-9471-FC18CF02B2E2}"/>
              </a:ext>
            </a:extLst>
          </p:cNvPr>
          <p:cNvSpPr/>
          <p:nvPr/>
        </p:nvSpPr>
        <p:spPr>
          <a:xfrm rot="-5460000">
            <a:off x="9087371"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4DEAD067-DE46-4083-BB8C-AA58068B489D}"/>
              </a:ext>
            </a:extLst>
          </p:cNvPr>
          <p:cNvSpPr/>
          <p:nvPr/>
        </p:nvSpPr>
        <p:spPr>
          <a:xfrm rot="-5460000">
            <a:off x="5881033" y="3301680"/>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2B8FA0E3-F24E-4228-BCAD-6F8496BF6443}"/>
              </a:ext>
            </a:extLst>
          </p:cNvPr>
          <p:cNvSpPr/>
          <p:nvPr/>
        </p:nvSpPr>
        <p:spPr>
          <a:xfrm rot="-60000">
            <a:off x="3013925" y="2272289"/>
            <a:ext cx="622991" cy="9644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260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DF8659-08D4-42BC-8CCE-06EAEE106859}"/>
              </a:ext>
            </a:extLst>
          </p:cNvPr>
          <p:cNvSpPr txBox="1"/>
          <p:nvPr/>
        </p:nvSpPr>
        <p:spPr>
          <a:xfrm>
            <a:off x="971910" y="2229928"/>
            <a:ext cx="4813539"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002060"/>
                </a:solidFill>
              </a:rPr>
              <a:t>-</a:t>
            </a:r>
            <a:r>
              <a:rPr lang="en-US" sz="3200">
                <a:solidFill>
                  <a:srgbClr val="002060"/>
                </a:solidFill>
                <a:cs typeface="Calibri"/>
              </a:rPr>
              <a:t> Government Filings</a:t>
            </a:r>
          </a:p>
          <a:p>
            <a:r>
              <a:rPr lang="en-US" sz="3200">
                <a:solidFill>
                  <a:srgbClr val="002060"/>
                </a:solidFill>
                <a:cs typeface="Calibri"/>
              </a:rPr>
              <a:t>- www.companyx.com</a:t>
            </a:r>
          </a:p>
        </p:txBody>
      </p:sp>
      <p:sp>
        <p:nvSpPr>
          <p:cNvPr id="12" name="TextBox 11">
            <a:extLst>
              <a:ext uri="{FF2B5EF4-FFF2-40B4-BE49-F238E27FC236}">
                <a16:creationId xmlns:a16="http://schemas.microsoft.com/office/drawing/2014/main" id="{503D8595-438A-4CC1-9123-EB0AFD428168}"/>
              </a:ext>
            </a:extLst>
          </p:cNvPr>
          <p:cNvSpPr txBox="1"/>
          <p:nvPr/>
        </p:nvSpPr>
        <p:spPr>
          <a:xfrm>
            <a:off x="914401" y="4242758"/>
            <a:ext cx="4813539" cy="255454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002060"/>
                </a:solidFill>
                <a:cs typeface="Calibri"/>
              </a:rPr>
              <a:t>- News</a:t>
            </a:r>
          </a:p>
          <a:p>
            <a:pPr marL="457200" indent="-457200">
              <a:buFont typeface="Arial"/>
              <a:buChar char="•"/>
            </a:pPr>
            <a:r>
              <a:rPr lang="en-US" sz="3200">
                <a:solidFill>
                  <a:srgbClr val="002060"/>
                </a:solidFill>
                <a:cs typeface="Calibri"/>
              </a:rPr>
              <a:t>Bloomberg</a:t>
            </a:r>
          </a:p>
          <a:p>
            <a:pPr marL="457200" indent="-457200">
              <a:buFont typeface="Arial"/>
              <a:buChar char="•"/>
            </a:pPr>
            <a:r>
              <a:rPr lang="en-US" sz="3200">
                <a:solidFill>
                  <a:srgbClr val="002060"/>
                </a:solidFill>
                <a:cs typeface="Calibri"/>
              </a:rPr>
              <a:t>CNN</a:t>
            </a:r>
          </a:p>
          <a:p>
            <a:pPr marL="457200" indent="-457200">
              <a:buFont typeface="Arial"/>
              <a:buChar char="•"/>
            </a:pPr>
            <a:r>
              <a:rPr lang="en-US" sz="3200" err="1">
                <a:solidFill>
                  <a:srgbClr val="002060"/>
                </a:solidFill>
                <a:cs typeface="Calibri"/>
              </a:rPr>
              <a:t>NYTimes</a:t>
            </a:r>
          </a:p>
          <a:p>
            <a:r>
              <a:rPr lang="en-US" sz="3200">
                <a:solidFill>
                  <a:srgbClr val="002060"/>
                </a:solidFill>
                <a:cs typeface="Calibri"/>
              </a:rPr>
              <a:t>- …..............</a:t>
            </a:r>
          </a:p>
        </p:txBody>
      </p:sp>
      <p:pic>
        <p:nvPicPr>
          <p:cNvPr id="15" name="Picture 16" descr="A close up of a logo&#10;&#10;Description generated with high confidence">
            <a:extLst>
              <a:ext uri="{FF2B5EF4-FFF2-40B4-BE49-F238E27FC236}">
                <a16:creationId xmlns:a16="http://schemas.microsoft.com/office/drawing/2014/main" id="{58D0C1B2-D561-401B-8C0E-58A973F6AA18}"/>
              </a:ext>
            </a:extLst>
          </p:cNvPr>
          <p:cNvPicPr>
            <a:picLocks noChangeAspect="1"/>
          </p:cNvPicPr>
          <p:nvPr/>
        </p:nvPicPr>
        <p:blipFill>
          <a:blip r:embed="rId2"/>
          <a:stretch>
            <a:fillRect/>
          </a:stretch>
        </p:blipFill>
        <p:spPr>
          <a:xfrm>
            <a:off x="4658819" y="2212975"/>
            <a:ext cx="554883" cy="560542"/>
          </a:xfrm>
          <a:prstGeom prst="rect">
            <a:avLst/>
          </a:prstGeom>
        </p:spPr>
      </p:pic>
      <p:pic>
        <p:nvPicPr>
          <p:cNvPr id="17" name="Picture 16" descr="A close up of a logo&#10;&#10;Description generated with high confidence">
            <a:extLst>
              <a:ext uri="{FF2B5EF4-FFF2-40B4-BE49-F238E27FC236}">
                <a16:creationId xmlns:a16="http://schemas.microsoft.com/office/drawing/2014/main" id="{243719C7-C6CF-4FC7-A817-84A3E7DAB956}"/>
              </a:ext>
            </a:extLst>
          </p:cNvPr>
          <p:cNvPicPr>
            <a:picLocks noChangeAspect="1"/>
          </p:cNvPicPr>
          <p:nvPr/>
        </p:nvPicPr>
        <p:blipFill>
          <a:blip r:embed="rId2"/>
          <a:stretch>
            <a:fillRect/>
          </a:stretch>
        </p:blipFill>
        <p:spPr>
          <a:xfrm>
            <a:off x="4869872" y="2631024"/>
            <a:ext cx="684279" cy="646806"/>
          </a:xfrm>
          <a:prstGeom prst="rect">
            <a:avLst/>
          </a:prstGeom>
        </p:spPr>
      </p:pic>
      <p:pic>
        <p:nvPicPr>
          <p:cNvPr id="22" name="Picture 18" descr="A close up of a logo&#10;&#10;Description generated with high confidence">
            <a:extLst>
              <a:ext uri="{FF2B5EF4-FFF2-40B4-BE49-F238E27FC236}">
                <a16:creationId xmlns:a16="http://schemas.microsoft.com/office/drawing/2014/main" id="{0506FCA6-0822-4F99-8259-6E791AE3EB3E}"/>
              </a:ext>
            </a:extLst>
          </p:cNvPr>
          <p:cNvPicPr>
            <a:picLocks noChangeAspect="1"/>
          </p:cNvPicPr>
          <p:nvPr/>
        </p:nvPicPr>
        <p:blipFill>
          <a:blip r:embed="rId3"/>
          <a:stretch>
            <a:fillRect/>
          </a:stretch>
        </p:blipFill>
        <p:spPr>
          <a:xfrm>
            <a:off x="3607574" y="5054892"/>
            <a:ext cx="916540" cy="859030"/>
          </a:xfrm>
          <a:prstGeom prst="rect">
            <a:avLst/>
          </a:prstGeom>
        </p:spPr>
      </p:pic>
      <p:sp>
        <p:nvSpPr>
          <p:cNvPr id="31" name="Rectangle 30">
            <a:extLst>
              <a:ext uri="{FF2B5EF4-FFF2-40B4-BE49-F238E27FC236}">
                <a16:creationId xmlns:a16="http://schemas.microsoft.com/office/drawing/2014/main" id="{58C2FA5B-D92D-440D-84A5-80FF1168E1DF}"/>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Difficulty of Searching Information</a:t>
            </a:r>
            <a:endParaRPr lang="en-US"/>
          </a:p>
        </p:txBody>
      </p:sp>
      <p:sp>
        <p:nvSpPr>
          <p:cNvPr id="16" name="Oval 15">
            <a:extLst>
              <a:ext uri="{FF2B5EF4-FFF2-40B4-BE49-F238E27FC236}">
                <a16:creationId xmlns:a16="http://schemas.microsoft.com/office/drawing/2014/main" id="{43104975-BB04-4EEE-AA47-E5F15ED36D7D}"/>
              </a:ext>
            </a:extLst>
          </p:cNvPr>
          <p:cNvSpPr/>
          <p:nvPr/>
        </p:nvSpPr>
        <p:spPr>
          <a:xfrm>
            <a:off x="7121143" y="2034506"/>
            <a:ext cx="3487945" cy="9144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00">
                <a:cs typeface="Calibri"/>
              </a:rPr>
              <a:t>Structured</a:t>
            </a:r>
            <a:endParaRPr lang="en-US" sz="4000"/>
          </a:p>
        </p:txBody>
      </p:sp>
      <p:sp>
        <p:nvSpPr>
          <p:cNvPr id="19" name="Oval 18">
            <a:extLst>
              <a:ext uri="{FF2B5EF4-FFF2-40B4-BE49-F238E27FC236}">
                <a16:creationId xmlns:a16="http://schemas.microsoft.com/office/drawing/2014/main" id="{5D199053-EDF2-4F77-A1A4-5F17A41949C3}"/>
              </a:ext>
            </a:extLst>
          </p:cNvPr>
          <p:cNvSpPr/>
          <p:nvPr/>
        </p:nvSpPr>
        <p:spPr>
          <a:xfrm>
            <a:off x="6842075" y="4992739"/>
            <a:ext cx="4235567" cy="9144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00">
                <a:cs typeface="Calibri"/>
              </a:rPr>
              <a:t>Unstructured</a:t>
            </a:r>
            <a:endParaRPr lang="en-US" sz="4000"/>
          </a:p>
        </p:txBody>
      </p:sp>
      <p:sp>
        <p:nvSpPr>
          <p:cNvPr id="2" name="TextBox 1">
            <a:extLst>
              <a:ext uri="{FF2B5EF4-FFF2-40B4-BE49-F238E27FC236}">
                <a16:creationId xmlns:a16="http://schemas.microsoft.com/office/drawing/2014/main" id="{F46DFB6B-5BA0-4C91-85DC-965B7FBB8CB6}"/>
              </a:ext>
            </a:extLst>
          </p:cNvPr>
          <p:cNvSpPr txBox="1"/>
          <p:nvPr/>
        </p:nvSpPr>
        <p:spPr>
          <a:xfrm>
            <a:off x="177890" y="1568089"/>
            <a:ext cx="5899646" cy="500137"/>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800">
                <a:solidFill>
                  <a:srgbClr val="FFFFFF"/>
                </a:solidFill>
                <a:cs typeface="Calibri"/>
              </a:rPr>
              <a:t>  Q1: What does Company X do?</a:t>
            </a:r>
            <a:endParaRPr lang="en-US"/>
          </a:p>
        </p:txBody>
      </p:sp>
      <p:sp>
        <p:nvSpPr>
          <p:cNvPr id="18" name="TextBox 17">
            <a:extLst>
              <a:ext uri="{FF2B5EF4-FFF2-40B4-BE49-F238E27FC236}">
                <a16:creationId xmlns:a16="http://schemas.microsoft.com/office/drawing/2014/main" id="{69ED6620-6447-4C23-AC24-8753B1F801C5}"/>
              </a:ext>
            </a:extLst>
          </p:cNvPr>
          <p:cNvSpPr txBox="1"/>
          <p:nvPr/>
        </p:nvSpPr>
        <p:spPr>
          <a:xfrm>
            <a:off x="138813" y="3746627"/>
            <a:ext cx="10911261" cy="500137"/>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Q2: Does Company X use </a:t>
            </a:r>
            <a:r>
              <a:rPr lang="en-US" sz="2800" i="1" u="sng">
                <a:solidFill>
                  <a:srgbClr val="FFFFFF"/>
                </a:solidFill>
                <a:cs typeface="Calibri"/>
              </a:rPr>
              <a:t>hazardous chemicals</a:t>
            </a:r>
            <a:r>
              <a:rPr lang="en-US" sz="2800">
                <a:solidFill>
                  <a:srgbClr val="FFFFFF"/>
                </a:solidFill>
                <a:cs typeface="Calibri"/>
              </a:rPr>
              <a:t> to produce its products?</a:t>
            </a:r>
          </a:p>
        </p:txBody>
      </p:sp>
    </p:spTree>
    <p:extLst>
      <p:ext uri="{BB962C8B-B14F-4D97-AF65-F5344CB8AC3E}">
        <p14:creationId xmlns:p14="http://schemas.microsoft.com/office/powerpoint/2010/main" val="169439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A screenshot of a computer&#10;&#10;Description generated with very high confidence">
            <a:extLst>
              <a:ext uri="{FF2B5EF4-FFF2-40B4-BE49-F238E27FC236}">
                <a16:creationId xmlns:a16="http://schemas.microsoft.com/office/drawing/2014/main" id="{A77CB334-085F-40D6-B7CC-60ADB3A8C570}"/>
              </a:ext>
            </a:extLst>
          </p:cNvPr>
          <p:cNvPicPr>
            <a:picLocks noChangeAspect="1"/>
          </p:cNvPicPr>
          <p:nvPr/>
        </p:nvPicPr>
        <p:blipFill rotWithShape="1">
          <a:blip r:embed="rId2"/>
          <a:srcRect l="7983" t="29808" r="59844" b="47756"/>
          <a:stretch/>
        </p:blipFill>
        <p:spPr>
          <a:xfrm>
            <a:off x="340291" y="3450792"/>
            <a:ext cx="5599080" cy="2192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6" descr="A screenshot of a computer&#10;&#10;Description generated with very high confidence">
            <a:extLst>
              <a:ext uri="{FF2B5EF4-FFF2-40B4-BE49-F238E27FC236}">
                <a16:creationId xmlns:a16="http://schemas.microsoft.com/office/drawing/2014/main" id="{38ABB36E-DFD2-482D-9312-2DCB40CEF032}"/>
              </a:ext>
            </a:extLst>
          </p:cNvPr>
          <p:cNvPicPr>
            <a:picLocks noChangeAspect="1"/>
          </p:cNvPicPr>
          <p:nvPr/>
        </p:nvPicPr>
        <p:blipFill rotWithShape="1">
          <a:blip r:embed="rId3"/>
          <a:srcRect l="7616" t="7484" r="66045" b="87604"/>
          <a:stretch/>
        </p:blipFill>
        <p:spPr>
          <a:xfrm>
            <a:off x="2557086" y="2180869"/>
            <a:ext cx="6930338" cy="740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Rounded Corners 8">
            <a:extLst>
              <a:ext uri="{FF2B5EF4-FFF2-40B4-BE49-F238E27FC236}">
                <a16:creationId xmlns:a16="http://schemas.microsoft.com/office/drawing/2014/main" id="{5F5A2E00-7B36-47EB-B6BE-2938781D1B76}"/>
              </a:ext>
            </a:extLst>
          </p:cNvPr>
          <p:cNvSpPr/>
          <p:nvPr/>
        </p:nvSpPr>
        <p:spPr>
          <a:xfrm>
            <a:off x="336093" y="3448546"/>
            <a:ext cx="5553545" cy="124981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Arrow: Curved Right 15">
            <a:extLst>
              <a:ext uri="{FF2B5EF4-FFF2-40B4-BE49-F238E27FC236}">
                <a16:creationId xmlns:a16="http://schemas.microsoft.com/office/drawing/2014/main" id="{5D7DC9E8-9FBB-45E0-9496-4A8F371A4C7F}"/>
              </a:ext>
            </a:extLst>
          </p:cNvPr>
          <p:cNvSpPr/>
          <p:nvPr/>
        </p:nvSpPr>
        <p:spPr>
          <a:xfrm rot="1800000">
            <a:off x="930385" y="1858235"/>
            <a:ext cx="1152489" cy="150276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TextBox 17">
            <a:extLst>
              <a:ext uri="{FF2B5EF4-FFF2-40B4-BE49-F238E27FC236}">
                <a16:creationId xmlns:a16="http://schemas.microsoft.com/office/drawing/2014/main" id="{965D67B0-1CF7-4E30-BC32-8DF1333A52CC}"/>
              </a:ext>
            </a:extLst>
          </p:cNvPr>
          <p:cNvSpPr txBox="1"/>
          <p:nvPr/>
        </p:nvSpPr>
        <p:spPr>
          <a:xfrm>
            <a:off x="888056" y="5926544"/>
            <a:ext cx="2855886"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2. Site Search</a:t>
            </a:r>
          </a:p>
        </p:txBody>
      </p:sp>
      <p:sp>
        <p:nvSpPr>
          <p:cNvPr id="19" name="TextBox 18">
            <a:extLst>
              <a:ext uri="{FF2B5EF4-FFF2-40B4-BE49-F238E27FC236}">
                <a16:creationId xmlns:a16="http://schemas.microsoft.com/office/drawing/2014/main" id="{46055761-7FE5-4E3F-86DA-EE76BCA4AB47}"/>
              </a:ext>
            </a:extLst>
          </p:cNvPr>
          <p:cNvSpPr txBox="1"/>
          <p:nvPr/>
        </p:nvSpPr>
        <p:spPr>
          <a:xfrm>
            <a:off x="4065656" y="1418870"/>
            <a:ext cx="4041475"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1. Search Engine</a:t>
            </a:r>
          </a:p>
        </p:txBody>
      </p:sp>
      <p:sp>
        <p:nvSpPr>
          <p:cNvPr id="20" name="TextBox 19">
            <a:extLst>
              <a:ext uri="{FF2B5EF4-FFF2-40B4-BE49-F238E27FC236}">
                <a16:creationId xmlns:a16="http://schemas.microsoft.com/office/drawing/2014/main" id="{922FD1DB-CA34-4090-B89D-E808F15B54D5}"/>
              </a:ext>
            </a:extLst>
          </p:cNvPr>
          <p:cNvSpPr txBox="1"/>
          <p:nvPr/>
        </p:nvSpPr>
        <p:spPr>
          <a:xfrm>
            <a:off x="7831949" y="6209386"/>
            <a:ext cx="3780595"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3. Evaluate Contents</a:t>
            </a:r>
            <a:endParaRPr lang="en-US" sz="2800">
              <a:solidFill>
                <a:srgbClr val="FFFFFF"/>
              </a:solidFill>
              <a:cs typeface="Calibri"/>
            </a:endParaRPr>
          </a:p>
        </p:txBody>
      </p:sp>
      <p:sp>
        <p:nvSpPr>
          <p:cNvPr id="21" name="TextBox 20">
            <a:extLst>
              <a:ext uri="{FF2B5EF4-FFF2-40B4-BE49-F238E27FC236}">
                <a16:creationId xmlns:a16="http://schemas.microsoft.com/office/drawing/2014/main" id="{3756A75E-4EA6-4320-A826-2A68894851CA}"/>
              </a:ext>
            </a:extLst>
          </p:cNvPr>
          <p:cNvSpPr txBox="1"/>
          <p:nvPr/>
        </p:nvSpPr>
        <p:spPr>
          <a:xfrm>
            <a:off x="9871727" y="1672190"/>
            <a:ext cx="2057400" cy="684803"/>
          </a:xfrm>
          <a:prstGeom prst="rect">
            <a:avLst/>
          </a:prstGeom>
          <a:ln>
            <a:no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b="1">
                <a:solidFill>
                  <a:srgbClr val="FF0000"/>
                </a:solidFill>
                <a:latin typeface="Arial Black"/>
              </a:rPr>
              <a:t>Change </a:t>
            </a:r>
            <a:endParaRPr lang="en-US" sz="2000" b="1">
              <a:solidFill>
                <a:srgbClr val="FF0000"/>
              </a:solidFill>
              <a:latin typeface="Arial Black"/>
              <a:cs typeface="Calibri"/>
            </a:endParaRPr>
          </a:p>
          <a:p>
            <a:pPr algn="ctr"/>
            <a:r>
              <a:rPr lang="en-US" sz="2000" b="1">
                <a:solidFill>
                  <a:srgbClr val="FF0000"/>
                </a:solidFill>
                <a:latin typeface="Arial Black"/>
              </a:rPr>
              <a:t>Keywords</a:t>
            </a:r>
            <a:endParaRPr lang="en-US" sz="2000" b="1">
              <a:solidFill>
                <a:srgbClr val="FF0000"/>
              </a:solidFill>
              <a:latin typeface="Arial Black"/>
              <a:cs typeface="Calibri"/>
            </a:endParaRPr>
          </a:p>
        </p:txBody>
      </p:sp>
      <p:sp>
        <p:nvSpPr>
          <p:cNvPr id="3" name="Rectangle 2">
            <a:extLst>
              <a:ext uri="{FF2B5EF4-FFF2-40B4-BE49-F238E27FC236}">
                <a16:creationId xmlns:a16="http://schemas.microsoft.com/office/drawing/2014/main" id="{80CC6CFE-1497-47BD-B2C4-9D092AB35AB0}"/>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Difficulty of Searching Information</a:t>
            </a:r>
            <a:endParaRPr lang="en-US"/>
          </a:p>
        </p:txBody>
      </p:sp>
      <p:pic>
        <p:nvPicPr>
          <p:cNvPr id="2" name="Picture 3" descr="A screenshot of a social media post&#10;&#10;Description generated with very high confidence">
            <a:extLst>
              <a:ext uri="{FF2B5EF4-FFF2-40B4-BE49-F238E27FC236}">
                <a16:creationId xmlns:a16="http://schemas.microsoft.com/office/drawing/2014/main" id="{3932817B-48E8-4263-95DC-22E1EDC65029}"/>
              </a:ext>
            </a:extLst>
          </p:cNvPr>
          <p:cNvPicPr>
            <a:picLocks noChangeAspect="1"/>
          </p:cNvPicPr>
          <p:nvPr/>
        </p:nvPicPr>
        <p:blipFill>
          <a:blip r:embed="rId4"/>
          <a:stretch>
            <a:fillRect/>
          </a:stretch>
        </p:blipFill>
        <p:spPr>
          <a:xfrm>
            <a:off x="6579079" y="3089568"/>
            <a:ext cx="4339086" cy="2936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Arrow: Curved Up 16">
            <a:extLst>
              <a:ext uri="{FF2B5EF4-FFF2-40B4-BE49-F238E27FC236}">
                <a16:creationId xmlns:a16="http://schemas.microsoft.com/office/drawing/2014/main" id="{3596F1F1-4B04-405B-8DF6-8148E862CCEE}"/>
              </a:ext>
            </a:extLst>
          </p:cNvPr>
          <p:cNvSpPr/>
          <p:nvPr/>
        </p:nvSpPr>
        <p:spPr>
          <a:xfrm>
            <a:off x="5196000" y="5650888"/>
            <a:ext cx="2001198" cy="88291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5" name="Arrow: Curved Up 14">
            <a:extLst>
              <a:ext uri="{FF2B5EF4-FFF2-40B4-BE49-F238E27FC236}">
                <a16:creationId xmlns:a16="http://schemas.microsoft.com/office/drawing/2014/main" id="{462E6904-4624-4768-B423-7F6A27829254}"/>
              </a:ext>
            </a:extLst>
          </p:cNvPr>
          <p:cNvSpPr/>
          <p:nvPr/>
        </p:nvSpPr>
        <p:spPr>
          <a:xfrm rot="15300000">
            <a:off x="9287253" y="2386891"/>
            <a:ext cx="1616919" cy="108037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1" name="Multiplication Sign 10">
            <a:extLst>
              <a:ext uri="{FF2B5EF4-FFF2-40B4-BE49-F238E27FC236}">
                <a16:creationId xmlns:a16="http://schemas.microsoft.com/office/drawing/2014/main" id="{B4E778F2-A3AC-4F20-B447-5606AA169DD7}"/>
              </a:ext>
            </a:extLst>
          </p:cNvPr>
          <p:cNvSpPr/>
          <p:nvPr/>
        </p:nvSpPr>
        <p:spPr>
          <a:xfrm>
            <a:off x="9721232" y="4657595"/>
            <a:ext cx="1198536" cy="96102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34991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BBB2B06E-BD9A-4CD0-8996-3E0D99E10B56}"/>
              </a:ext>
            </a:extLst>
          </p:cNvPr>
          <p:cNvPicPr>
            <a:picLocks noChangeAspect="1"/>
          </p:cNvPicPr>
          <p:nvPr/>
        </p:nvPicPr>
        <p:blipFill rotWithShape="1">
          <a:blip r:embed="rId3"/>
          <a:srcRect r="-246" b="37395"/>
          <a:stretch/>
        </p:blipFill>
        <p:spPr>
          <a:xfrm>
            <a:off x="3706470" y="1861841"/>
            <a:ext cx="7471843" cy="4726129"/>
          </a:xfrm>
          <a:prstGeom prst="rect">
            <a:avLst/>
          </a:prstGeom>
        </p:spPr>
      </p:pic>
      <p:sp>
        <p:nvSpPr>
          <p:cNvPr id="7" name="Rectangle: Rounded Corners 6">
            <a:extLst>
              <a:ext uri="{FF2B5EF4-FFF2-40B4-BE49-F238E27FC236}">
                <a16:creationId xmlns:a16="http://schemas.microsoft.com/office/drawing/2014/main" id="{CC1A5919-FA49-4AA2-B178-09F01785BA1E}"/>
              </a:ext>
            </a:extLst>
          </p:cNvPr>
          <p:cNvSpPr/>
          <p:nvPr/>
        </p:nvSpPr>
        <p:spPr>
          <a:xfrm>
            <a:off x="5420967" y="1801861"/>
            <a:ext cx="4013704" cy="876239"/>
          </a:xfrm>
          <a:prstGeom prst="roundRect">
            <a:avLst/>
          </a:prstGeom>
          <a:noFill/>
          <a:ln w="5715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
        <p:nvSpPr>
          <p:cNvPr id="3" name="Rectangle 2">
            <a:extLst>
              <a:ext uri="{FF2B5EF4-FFF2-40B4-BE49-F238E27FC236}">
                <a16:creationId xmlns:a16="http://schemas.microsoft.com/office/drawing/2014/main" id="{AD950B2C-EB40-40A9-AB65-4F9DCFFEA2EE}"/>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Difficulty of Allocating Risk</a:t>
            </a:r>
            <a:endParaRPr lang="en-US"/>
          </a:p>
        </p:txBody>
      </p:sp>
      <p:sp>
        <p:nvSpPr>
          <p:cNvPr id="14" name="TextBox 13">
            <a:extLst>
              <a:ext uri="{FF2B5EF4-FFF2-40B4-BE49-F238E27FC236}">
                <a16:creationId xmlns:a16="http://schemas.microsoft.com/office/drawing/2014/main" id="{876A35A4-7228-479D-B3B1-4F7C665419B0}"/>
              </a:ext>
            </a:extLst>
          </p:cNvPr>
          <p:cNvSpPr txBox="1"/>
          <p:nvPr/>
        </p:nvSpPr>
        <p:spPr>
          <a:xfrm>
            <a:off x="-577244" y="1299988"/>
            <a:ext cx="12120436" cy="56169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3200">
                <a:solidFill>
                  <a:srgbClr val="002060"/>
                </a:solidFill>
                <a:latin typeface="Calibri Light"/>
                <a:cs typeface="Calibri Light"/>
              </a:rPr>
              <a:t>Example: Allocating Risk for Parent and Subsidiary Companies</a:t>
            </a:r>
            <a:endParaRPr lang="en-US" sz="3200"/>
          </a:p>
        </p:txBody>
      </p:sp>
      <p:sp>
        <p:nvSpPr>
          <p:cNvPr id="15" name="Rectangle: Rounded Corners 14">
            <a:extLst>
              <a:ext uri="{FF2B5EF4-FFF2-40B4-BE49-F238E27FC236}">
                <a16:creationId xmlns:a16="http://schemas.microsoft.com/office/drawing/2014/main" id="{F5CEFB60-1332-4E87-B45B-54994CCF43C2}"/>
              </a:ext>
            </a:extLst>
          </p:cNvPr>
          <p:cNvSpPr/>
          <p:nvPr/>
        </p:nvSpPr>
        <p:spPr>
          <a:xfrm>
            <a:off x="7574590" y="5447516"/>
            <a:ext cx="1175888" cy="1075479"/>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
        <p:nvSpPr>
          <p:cNvPr id="16" name="TextBox 15">
            <a:extLst>
              <a:ext uri="{FF2B5EF4-FFF2-40B4-BE49-F238E27FC236}">
                <a16:creationId xmlns:a16="http://schemas.microsoft.com/office/drawing/2014/main" id="{3349827C-64F4-4A71-9248-75EA37FB50C0}"/>
              </a:ext>
            </a:extLst>
          </p:cNvPr>
          <p:cNvSpPr txBox="1"/>
          <p:nvPr/>
        </p:nvSpPr>
        <p:spPr>
          <a:xfrm>
            <a:off x="-1162983" y="2046678"/>
            <a:ext cx="5794399" cy="500137"/>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002060"/>
                </a:solidFill>
                <a:latin typeface="Calibri Light"/>
                <a:cs typeface="Calibri Light"/>
              </a:rPr>
              <a:t>Parent Company</a:t>
            </a:r>
            <a:endParaRPr lang="en-US" sz="2800">
              <a:cs typeface="Calibri"/>
            </a:endParaRPr>
          </a:p>
        </p:txBody>
      </p:sp>
      <p:sp>
        <p:nvSpPr>
          <p:cNvPr id="17" name="TextBox 16">
            <a:extLst>
              <a:ext uri="{FF2B5EF4-FFF2-40B4-BE49-F238E27FC236}">
                <a16:creationId xmlns:a16="http://schemas.microsoft.com/office/drawing/2014/main" id="{8F616FBD-9D48-481B-B6F4-E7DFFDD3A02C}"/>
              </a:ext>
            </a:extLst>
          </p:cNvPr>
          <p:cNvSpPr txBox="1"/>
          <p:nvPr/>
        </p:nvSpPr>
        <p:spPr>
          <a:xfrm>
            <a:off x="-4492365" y="5665290"/>
            <a:ext cx="12120436" cy="500137"/>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002060"/>
                </a:solidFill>
                <a:latin typeface="Calibri Light"/>
                <a:cs typeface="Calibri Light"/>
              </a:rPr>
              <a:t>Subsidiary Company</a:t>
            </a:r>
            <a:endParaRPr lang="en-US" sz="2800">
              <a:cs typeface="Calibri"/>
            </a:endParaRPr>
          </a:p>
        </p:txBody>
      </p:sp>
      <p:sp>
        <p:nvSpPr>
          <p:cNvPr id="2" name="Arrow: Right 1">
            <a:extLst>
              <a:ext uri="{FF2B5EF4-FFF2-40B4-BE49-F238E27FC236}">
                <a16:creationId xmlns:a16="http://schemas.microsoft.com/office/drawing/2014/main" id="{4C3C441E-C65E-44DF-B5E3-66E9C6DE5ADF}"/>
              </a:ext>
            </a:extLst>
          </p:cNvPr>
          <p:cNvSpPr/>
          <p:nvPr/>
        </p:nvSpPr>
        <p:spPr>
          <a:xfrm>
            <a:off x="3076294" y="2063657"/>
            <a:ext cx="526057" cy="514900"/>
          </a:xfrm>
          <a:prstGeom prst="rightArrow">
            <a:avLst/>
          </a:prstGeom>
          <a:solidFill>
            <a:schemeClr val="accent1">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50"/>
          </a:p>
        </p:txBody>
      </p:sp>
      <p:sp>
        <p:nvSpPr>
          <p:cNvPr id="11" name="Arrow: Right 10">
            <a:extLst>
              <a:ext uri="{FF2B5EF4-FFF2-40B4-BE49-F238E27FC236}">
                <a16:creationId xmlns:a16="http://schemas.microsoft.com/office/drawing/2014/main" id="{D396C6AA-6C25-4CE2-B720-E6DC56BECAEB}"/>
              </a:ext>
            </a:extLst>
          </p:cNvPr>
          <p:cNvSpPr/>
          <p:nvPr/>
        </p:nvSpPr>
        <p:spPr>
          <a:xfrm>
            <a:off x="3072559" y="5677788"/>
            <a:ext cx="526057" cy="514900"/>
          </a:xfrm>
          <a:prstGeom prst="rightArrow">
            <a:avLst/>
          </a:prstGeom>
          <a:solidFill>
            <a:schemeClr val="accent1">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50"/>
          </a:p>
        </p:txBody>
      </p:sp>
      <p:sp>
        <p:nvSpPr>
          <p:cNvPr id="12" name="Rectangle: Rounded Corners 11">
            <a:extLst>
              <a:ext uri="{FF2B5EF4-FFF2-40B4-BE49-F238E27FC236}">
                <a16:creationId xmlns:a16="http://schemas.microsoft.com/office/drawing/2014/main" id="{74324BBF-3688-4BC4-AE14-7F48356D3DB3}"/>
              </a:ext>
            </a:extLst>
          </p:cNvPr>
          <p:cNvSpPr/>
          <p:nvPr/>
        </p:nvSpPr>
        <p:spPr>
          <a:xfrm>
            <a:off x="5262628" y="4097757"/>
            <a:ext cx="1450614" cy="1044473"/>
          </a:xfrm>
          <a:prstGeom prst="roundRect">
            <a:avLst/>
          </a:prstGeom>
          <a:noFill/>
          <a:ln w="5715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
        <p:nvSpPr>
          <p:cNvPr id="18" name="TextBox 17">
            <a:extLst>
              <a:ext uri="{FF2B5EF4-FFF2-40B4-BE49-F238E27FC236}">
                <a16:creationId xmlns:a16="http://schemas.microsoft.com/office/drawing/2014/main" id="{B849CFEB-7D79-47E2-833B-798824E8FE51}"/>
              </a:ext>
            </a:extLst>
          </p:cNvPr>
          <p:cNvSpPr txBox="1"/>
          <p:nvPr/>
        </p:nvSpPr>
        <p:spPr>
          <a:xfrm>
            <a:off x="-1162983" y="4342573"/>
            <a:ext cx="5794399" cy="500137"/>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002060"/>
                </a:solidFill>
                <a:latin typeface="Calibri Light"/>
                <a:cs typeface="Calibri Light"/>
              </a:rPr>
              <a:t>Parent Company</a:t>
            </a:r>
            <a:endParaRPr lang="en-US" sz="2800">
              <a:cs typeface="Calibri"/>
            </a:endParaRPr>
          </a:p>
        </p:txBody>
      </p:sp>
      <p:sp>
        <p:nvSpPr>
          <p:cNvPr id="19" name="Arrow: Right 18">
            <a:extLst>
              <a:ext uri="{FF2B5EF4-FFF2-40B4-BE49-F238E27FC236}">
                <a16:creationId xmlns:a16="http://schemas.microsoft.com/office/drawing/2014/main" id="{0FB8A99D-7771-4D5D-9020-E05B74108374}"/>
              </a:ext>
            </a:extLst>
          </p:cNvPr>
          <p:cNvSpPr/>
          <p:nvPr/>
        </p:nvSpPr>
        <p:spPr>
          <a:xfrm>
            <a:off x="3076293" y="4349656"/>
            <a:ext cx="526057" cy="514900"/>
          </a:xfrm>
          <a:prstGeom prst="rightArrow">
            <a:avLst/>
          </a:prstGeom>
          <a:solidFill>
            <a:schemeClr val="accent1">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50"/>
          </a:p>
        </p:txBody>
      </p:sp>
    </p:spTree>
    <p:extLst>
      <p:ext uri="{BB962C8B-B14F-4D97-AF65-F5344CB8AC3E}">
        <p14:creationId xmlns:p14="http://schemas.microsoft.com/office/powerpoint/2010/main" val="171269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5825-282B-4799-BC6B-776AB3210455}"/>
              </a:ext>
            </a:extLst>
          </p:cNvPr>
          <p:cNvSpPr>
            <a:spLocks noGrp="1"/>
          </p:cNvSpPr>
          <p:nvPr>
            <p:ph type="title"/>
          </p:nvPr>
        </p:nvSpPr>
        <p:spPr>
          <a:xfrm>
            <a:off x="2540000" y="926534"/>
            <a:ext cx="7112000" cy="1597315"/>
          </a:xfrm>
          <a:noFill/>
          <a:ln w="19050">
            <a:solidFill>
              <a:schemeClr val="bg1"/>
            </a:solidFill>
          </a:ln>
        </p:spPr>
        <p:txBody>
          <a:bodyPr vert="horz" wrap="square" lIns="91440" tIns="45720" rIns="91440" bIns="45720" rtlCol="0" anchor="ctr">
            <a:normAutofit/>
          </a:bodyPr>
          <a:lstStyle/>
          <a:p>
            <a:pPr algn="ctr"/>
            <a:r>
              <a:rPr lang="en-US" sz="4000" kern="1200">
                <a:solidFill>
                  <a:schemeClr val="bg1"/>
                </a:solidFill>
                <a:latin typeface="+mj-lt"/>
                <a:ea typeface="+mj-ea"/>
                <a:cs typeface="+mj-cs"/>
              </a:rPr>
              <a:t>Problem Statement</a:t>
            </a:r>
          </a:p>
        </p:txBody>
      </p:sp>
      <p:sp>
        <p:nvSpPr>
          <p:cNvPr id="4" name="TextBox 3">
            <a:extLst>
              <a:ext uri="{FF2B5EF4-FFF2-40B4-BE49-F238E27FC236}">
                <a16:creationId xmlns:a16="http://schemas.microsoft.com/office/drawing/2014/main" id="{7A9D0FB6-3C9A-4A93-A8E8-219D0DD1A62D}"/>
              </a:ext>
            </a:extLst>
          </p:cNvPr>
          <p:cNvSpPr txBox="1"/>
          <p:nvPr/>
        </p:nvSpPr>
        <p:spPr>
          <a:xfrm>
            <a:off x="666043" y="3499496"/>
            <a:ext cx="10859914" cy="281099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lnSpc>
                <a:spcPct val="90000"/>
              </a:lnSpc>
              <a:spcAft>
                <a:spcPts val="600"/>
              </a:spcAft>
            </a:pPr>
            <a:r>
              <a:rPr lang="en-US" sz="4000">
                <a:solidFill>
                  <a:schemeClr val="bg1"/>
                </a:solidFill>
              </a:rPr>
              <a:t>How to automate information extraction and aggregation from unstructured data on the Internet </a:t>
            </a:r>
            <a:endParaRPr lang="en-US"/>
          </a:p>
          <a:p>
            <a:pPr algn="ctr">
              <a:lnSpc>
                <a:spcPct val="90000"/>
              </a:lnSpc>
              <a:spcAft>
                <a:spcPts val="600"/>
              </a:spcAft>
            </a:pPr>
            <a:r>
              <a:rPr lang="en-US" sz="4000">
                <a:solidFill>
                  <a:schemeClr val="bg1"/>
                </a:solidFill>
              </a:rPr>
              <a:t>for business profiling</a:t>
            </a:r>
            <a:endParaRPr lang="en-US" sz="4000">
              <a:solidFill>
                <a:schemeClr val="bg1"/>
              </a:solidFill>
              <a:cs typeface="Calibri"/>
            </a:endParaRPr>
          </a:p>
        </p:txBody>
      </p:sp>
    </p:spTree>
    <p:extLst>
      <p:ext uri="{BB962C8B-B14F-4D97-AF65-F5344CB8AC3E}">
        <p14:creationId xmlns:p14="http://schemas.microsoft.com/office/powerpoint/2010/main" val="43412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Tree>
    <p:extLst>
      <p:ext uri="{BB962C8B-B14F-4D97-AF65-F5344CB8AC3E}">
        <p14:creationId xmlns:p14="http://schemas.microsoft.com/office/powerpoint/2010/main" val="38107426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18</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Determining Risks</vt:lpstr>
      <vt:lpstr>Determining Risks</vt:lpstr>
      <vt:lpstr>PowerPoint Presentation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doc2vec</vt:lpstr>
      <vt:lpstr>PowerPoint Presentation</vt:lpstr>
      <vt:lpstr>Data Management</vt:lpstr>
      <vt:lpstr>The Story So Far...</vt:lpstr>
      <vt:lpstr>Going Forward</vt:lpstr>
      <vt:lpstr>Knowledge Graph</vt:lpstr>
      <vt:lpstr>How we are hoping to use the knowledge graph</vt:lpstr>
      <vt:lpstr>Milestone 2</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20</cp:revision>
  <dcterms:modified xsi:type="dcterms:W3CDTF">2018-08-27T20:43:12Z</dcterms:modified>
</cp:coreProperties>
</file>